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3"/>
  </p:notesMasterIdLst>
  <p:sldIdLst>
    <p:sldId id="257" r:id="rId2"/>
    <p:sldId id="258" r:id="rId3"/>
    <p:sldId id="277" r:id="rId4"/>
    <p:sldId id="278" r:id="rId5"/>
    <p:sldId id="263" r:id="rId6"/>
    <p:sldId id="289" r:id="rId7"/>
    <p:sldId id="269" r:id="rId8"/>
    <p:sldId id="259" r:id="rId9"/>
    <p:sldId id="261" r:id="rId10"/>
    <p:sldId id="267" r:id="rId11"/>
    <p:sldId id="270" r:id="rId12"/>
    <p:sldId id="268" r:id="rId13"/>
    <p:sldId id="272" r:id="rId14"/>
    <p:sldId id="273" r:id="rId15"/>
    <p:sldId id="271" r:id="rId16"/>
    <p:sldId id="260" r:id="rId17"/>
    <p:sldId id="262" r:id="rId18"/>
    <p:sldId id="265" r:id="rId19"/>
    <p:sldId id="264" r:id="rId20"/>
    <p:sldId id="266" r:id="rId21"/>
    <p:sldId id="256" r:id="rId22"/>
    <p:sldId id="279" r:id="rId23"/>
    <p:sldId id="285" r:id="rId24"/>
    <p:sldId id="281" r:id="rId25"/>
    <p:sldId id="283" r:id="rId26"/>
    <p:sldId id="284" r:id="rId27"/>
    <p:sldId id="286" r:id="rId28"/>
    <p:sldId id="288" r:id="rId29"/>
    <p:sldId id="287" r:id="rId30"/>
    <p:sldId id="276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KLipTqqfTnuYJ1qQm2Jxqg" hashData="jEn3vuNxwPN7tOrlk2kN9Ov8E0s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0"/>
    <p:penClr>
      <a:srgbClr val="FF0000"/>
    </p:penClr>
  </p:showPr>
  <p:clrMru>
    <a:srgbClr val="EDCCCB"/>
    <a:srgbClr val="E6B9B8"/>
    <a:srgbClr val="000000"/>
    <a:srgbClr val="FCE0C8"/>
    <a:srgbClr val="DEE9C9"/>
    <a:srgbClr val="607731"/>
    <a:srgbClr val="728E3A"/>
    <a:srgbClr val="8F5021"/>
    <a:srgbClr val="FCD5B5"/>
    <a:srgbClr val="964B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90" autoAdjust="0"/>
    <p:restoredTop sz="94707" autoAdjust="0"/>
  </p:normalViewPr>
  <p:slideViewPr>
    <p:cSldViewPr>
      <p:cViewPr varScale="1">
        <p:scale>
          <a:sx n="104" d="100"/>
          <a:sy n="104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2A5E1-BA3E-4F83-8FB3-9B6E2DD63826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ADD53-7E3D-4AE0-9228-28C58C721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ADD53-7E3D-4AE0-9228-28C58C7215F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ADD53-7E3D-4AE0-9228-28C58C7215F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ADD53-7E3D-4AE0-9228-28C58C7215F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ADD53-7E3D-4AE0-9228-28C58C7215F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6552-BE93-45B6-A1BA-87898CF3DDD9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3B09-5B11-4702-A181-77AB3F6CA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6552-BE93-45B6-A1BA-87898CF3DDD9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3B09-5B11-4702-A181-77AB3F6CA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6552-BE93-45B6-A1BA-87898CF3DDD9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3B09-5B11-4702-A181-77AB3F6CA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6552-BE93-45B6-A1BA-87898CF3DDD9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3B09-5B11-4702-A181-77AB3F6CA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6552-BE93-45B6-A1BA-87898CF3DDD9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3B09-5B11-4702-A181-77AB3F6CA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6552-BE93-45B6-A1BA-87898CF3DDD9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3B09-5B11-4702-A181-77AB3F6CA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6552-BE93-45B6-A1BA-87898CF3DDD9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3B09-5B11-4702-A181-77AB3F6CA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6552-BE93-45B6-A1BA-87898CF3DDD9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3B09-5B11-4702-A181-77AB3F6CA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6552-BE93-45B6-A1BA-87898CF3DDD9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3B09-5B11-4702-A181-77AB3F6CA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6552-BE93-45B6-A1BA-87898CF3DDD9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3B09-5B11-4702-A181-77AB3F6CA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6552-BE93-45B6-A1BA-87898CF3DDD9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3B09-5B11-4702-A181-77AB3F6CA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56552-BE93-45B6-A1BA-87898CF3DDD9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73B09-5B11-4702-A181-77AB3F6CA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htoby-pomnili.com/page.php?id=1094" TargetMode="Externa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ванова\Рабочий стол\Иванова Елена\Фоны для презентаций\bv1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Иванова\Мои документы\Мои рисунки\800px-Berlin_-_Gendarmenmarkt_-_around_190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691680" y="0"/>
            <a:ext cx="7452320" cy="5488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445225"/>
            <a:ext cx="9144000" cy="1412776"/>
          </a:xfrm>
          <a:prstGeom prst="rect">
            <a:avLst/>
          </a:prstGeom>
          <a:gradFill flip="none" rotWithShape="1">
            <a:gsLst>
              <a:gs pos="0">
                <a:srgbClr val="964B22">
                  <a:shade val="30000"/>
                  <a:satMod val="115000"/>
                </a:srgbClr>
              </a:gs>
              <a:gs pos="50000">
                <a:srgbClr val="964B22">
                  <a:shade val="67500"/>
                  <a:satMod val="115000"/>
                </a:srgbClr>
              </a:gs>
              <a:gs pos="100000">
                <a:srgbClr val="964B22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2800" dirty="0" smtClean="0">
                <a:ln w="11430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ETX" pitchFamily="2" charset="0"/>
              </a:rPr>
              <a:t>                        </a:t>
            </a:r>
            <a:r>
              <a:rPr lang="ru-RU" altLang="zh-CN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ETX" pitchFamily="2" charset="0"/>
              </a:rPr>
              <a:t>Берлинский период </a:t>
            </a:r>
          </a:p>
          <a:p>
            <a:r>
              <a:rPr lang="ru-RU" altLang="zh-CN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ETX" pitchFamily="2" charset="0"/>
              </a:rPr>
              <a:t>                     русской культуры ХХ века</a:t>
            </a:r>
            <a:endParaRPr lang="zh-CN" alt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ETX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矩形 6"/>
          <p:cNvSpPr/>
          <p:nvPr/>
        </p:nvSpPr>
        <p:spPr>
          <a:xfrm>
            <a:off x="6372200" y="5085184"/>
            <a:ext cx="2771800" cy="369332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zh-C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Выставка-презентация</a:t>
            </a:r>
            <a:endParaRPr lang="zh-CN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Documents and Settings\Иванова\Мои документы\Мои рисунки\24-871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67544" y="116633"/>
            <a:ext cx="1080120" cy="154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6" descr="C:\Documents and Settings\Иванова\Мои документы\Мои рисунки\19518.jpg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H="1">
            <a:off x="1325694" y="4636455"/>
            <a:ext cx="1190767" cy="1398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4" descr="C:\Documents and Settings\Иванова\Мои документы\Мои рисунки\image020.g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425" t="6720" r="7911" b="7601"/>
          <a:stretch>
            <a:fillRect/>
          </a:stretch>
        </p:blipFill>
        <p:spPr bwMode="auto">
          <a:xfrm>
            <a:off x="107504" y="1844824"/>
            <a:ext cx="1164536" cy="1484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3" descr="C:\Documents and Settings\Иванова\Мои документы\Мои рисунки\5274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7A7A7A"/>
              </a:clrFrom>
              <a:clrTo>
                <a:srgbClr val="7A7A7A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51520" y="3501009"/>
            <a:ext cx="1060152" cy="1484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" descr="C:\Documents and Settings\Иванова\Мои документы\Мои рисунки\f_16423218.jpg"/>
          <p:cNvPicPr>
            <a:picLocks noChangeAspect="1" noChangeArrowheads="1"/>
          </p:cNvPicPr>
          <p:nvPr/>
        </p:nvPicPr>
        <p:blipFill>
          <a:blip r:embed="rId8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259632" y="764705"/>
            <a:ext cx="1008112" cy="1505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3" descr="C:\Documents and Settings\Иванова\Мои документы\Мои рисунки\28820-mayakovski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187625" y="2564904"/>
            <a:ext cx="1129252" cy="152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C:\Documents and Settings\Иванова\Мои документы\Мои рисунки\preview.png"/>
          <p:cNvPicPr>
            <a:picLocks noChangeAspect="1" noChangeArrowheads="1"/>
          </p:cNvPicPr>
          <p:nvPr/>
        </p:nvPicPr>
        <p:blipFill>
          <a:blip r:embed="rId10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23529" y="5229201"/>
            <a:ext cx="1110199" cy="1421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661572" y="-70930"/>
            <a:ext cx="8501122" cy="769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altLang="zh-CN" dirty="0" smtClean="0">
                <a:ln w="11430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ETX" pitchFamily="2" charset="0"/>
              </a:rPr>
              <a:t>                        </a:t>
            </a:r>
            <a:r>
              <a:rPr lang="ru-RU" altLang="zh-CN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ETX" pitchFamily="2" charset="0"/>
              </a:rPr>
              <a:t>Муниципальное учреждение культуры</a:t>
            </a:r>
          </a:p>
          <a:p>
            <a:pPr algn="r"/>
            <a:r>
              <a:rPr lang="ru-RU" altLang="zh-CN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ETX" pitchFamily="2" charset="0"/>
              </a:rPr>
              <a:t>«Тульская библиотечная система»</a:t>
            </a:r>
            <a:r>
              <a:rPr lang="ru-RU" altLang="zh-CN" sz="200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ETX" pitchFamily="2" charset="0"/>
              </a:rPr>
              <a:t>©</a:t>
            </a:r>
            <a:endParaRPr lang="zh-CN" altLang="en-US" sz="2000" baseline="3000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ETX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48025" y="540277"/>
            <a:ext cx="7289886" cy="565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altLang="zh-CN" sz="2800" dirty="0" smtClean="0">
                <a:ln w="11430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ETX" pitchFamily="2" charset="0"/>
              </a:rPr>
              <a:t>                        </a:t>
            </a:r>
            <a:r>
              <a:rPr lang="ru-RU" altLang="zh-CN" sz="1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ETX" pitchFamily="2" charset="0"/>
              </a:rPr>
              <a:t>Центральная городская библиотека </a:t>
            </a:r>
          </a:p>
          <a:p>
            <a:pPr algn="r"/>
            <a:r>
              <a:rPr lang="ru-RU" altLang="zh-CN" sz="1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ETX" pitchFamily="2" charset="0"/>
              </a:rPr>
              <a:t>им. Л.Н.Толстого</a:t>
            </a:r>
            <a:r>
              <a:rPr lang="ru-RU" altLang="zh-CN" sz="1600" b="1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ETX" pitchFamily="2" charset="0"/>
              </a:rPr>
              <a:t> </a:t>
            </a:r>
            <a:endParaRPr lang="zh-CN" altLang="en-US" sz="1600" baseline="3000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ETX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857232"/>
            <a:ext cx="307183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altLang="zh-CN" sz="2800" dirty="0" smtClean="0">
                <a:ln w="11430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ETX" pitchFamily="2" charset="0"/>
              </a:rPr>
              <a:t>                        </a:t>
            </a:r>
            <a:r>
              <a:rPr lang="ru-RU" altLang="zh-CN" sz="1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ETX" pitchFamily="2" charset="0"/>
              </a:rPr>
              <a:t>отдел</a:t>
            </a:r>
          </a:p>
          <a:p>
            <a:pPr algn="r"/>
            <a:r>
              <a:rPr lang="ru-RU" altLang="zh-CN" sz="1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ETX" pitchFamily="2" charset="0"/>
              </a:rPr>
              <a:t>книгохранения</a:t>
            </a:r>
            <a:r>
              <a:rPr lang="ru-RU" altLang="zh-CN" sz="1200" b="1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ETX" pitchFamily="2" charset="0"/>
              </a:rPr>
              <a:t> </a:t>
            </a:r>
            <a:endParaRPr lang="zh-CN" altLang="en-US" sz="1200" baseline="3000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ETX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Иванова\Рабочий стол\Иванова Елена\Фоны для презентаций\bv1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5229200"/>
            <a:ext cx="3491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Толстой Алексей Николаевич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1883 – 1945</a:t>
            </a:r>
            <a:endParaRPr lang="ru-RU" sz="1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8" name="Picture 4" descr="B:\Иванова Е.А\1 - 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2420888"/>
            <a:ext cx="4824536" cy="3759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63888" y="6309320"/>
            <a:ext cx="5400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Georgia" pitchFamily="18" charset="0"/>
              </a:rPr>
              <a:t>Среди эмигрантов. </a:t>
            </a:r>
            <a:r>
              <a:rPr lang="ru-RU" sz="1200" i="1" dirty="0" smtClean="0">
                <a:latin typeface="Georgia" pitchFamily="18" charset="0"/>
              </a:rPr>
              <a:t>Слева направо</a:t>
            </a:r>
            <a:r>
              <a:rPr lang="ru-RU" sz="1400" dirty="0" smtClean="0">
                <a:latin typeface="Georgia" pitchFamily="18" charset="0"/>
              </a:rPr>
              <a:t>: М.Горький, </a:t>
            </a:r>
            <a:r>
              <a:rPr lang="ru-RU" sz="1400" dirty="0" err="1" smtClean="0">
                <a:latin typeface="Georgia" pitchFamily="18" charset="0"/>
              </a:rPr>
              <a:t>К.Родэ</a:t>
            </a:r>
            <a:r>
              <a:rPr lang="ru-RU" sz="1400" dirty="0" smtClean="0">
                <a:latin typeface="Georgia" pitchFamily="18" charset="0"/>
              </a:rPr>
              <a:t>, А.Н. Толстой, А.М. Ремизов, А.П. </a:t>
            </a:r>
            <a:r>
              <a:rPr lang="ru-RU" sz="1400" dirty="0" err="1" smtClean="0">
                <a:latin typeface="Georgia" pitchFamily="18" charset="0"/>
              </a:rPr>
              <a:t>Пинкевич</a:t>
            </a:r>
            <a:r>
              <a:rPr lang="ru-RU" sz="1400" dirty="0" smtClean="0">
                <a:latin typeface="Georgia" pitchFamily="18" charset="0"/>
              </a:rPr>
              <a:t>. </a:t>
            </a:r>
            <a:r>
              <a:rPr lang="ru-RU" sz="1400" i="1" dirty="0" smtClean="0">
                <a:latin typeface="Georgia" pitchFamily="18" charset="0"/>
              </a:rPr>
              <a:t>Берлин, 1922 г.</a:t>
            </a:r>
            <a:endParaRPr lang="ru-RU" sz="1400" i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latin typeface="Georgia" pitchFamily="18" charset="0"/>
              </a:rPr>
              <a:t>«Берлин… Здесь всё иное…»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23928" y="720569"/>
            <a:ext cx="5220072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Georgia" pitchFamily="18" charset="0"/>
              </a:rPr>
              <a:t>      В 1921 году Алексей Толстой переехал в Берлин.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 своей жизни в тот период Толстой напишет: «Жизнь в эмиграции была самым тяжелым периодом моей жизни. Там я понял, что значит быть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парием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человеком, оторванным от родины... не нужным никому...» Эмигрантские годы писатель назовет позднее самым тяжелым периодом всей своей жизни.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</a:endParaRPr>
          </a:p>
        </p:txBody>
      </p:sp>
      <p:pic>
        <p:nvPicPr>
          <p:cNvPr id="1026" name="Picture 2" descr="C:\Documents and Settings\Иванова\Рабочий стол\Русский Берлин\tolstan_trub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362920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Иванова\Рабочий стол\Иванова Елена\Фоны для презентаций\bv1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5605" name="Picture 5" descr="F:\DCIM\100OLYMP\PB157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736641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712968" cy="1152128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noFill/>
          </a:ln>
          <a:effectLst>
            <a:outerShdw dist="317500" dir="11760000" sx="90000" sy="-19000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5603" name="Picture 3" descr="F:\DCIM\100OLYMP\PB1573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1772816"/>
            <a:ext cx="3527884" cy="2351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2" name="Picture 2" descr="F:\DCIM\100OLYMP\PB1573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080" y="4221088"/>
            <a:ext cx="3528392" cy="2283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234806"/>
            <a:ext cx="8280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B0B0B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  «16 ноября 1921 г. Милый Иван, приехали мы в Берлин, - Боже, здесь все иное. Очень похоже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на Россию, </a:t>
            </a:r>
            <a:r>
              <a:rPr lang="ru-RU" sz="16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во всяком случае очень близко от России…»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Из письма А. Толстого  И.Бунину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Documents and Settings\Иванова\Рабочий стол\Иванова Елена\Фоны для презентаций\bv1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3568" y="2059687"/>
            <a:ext cx="1907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188640"/>
            <a:ext cx="5580112" cy="172819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     В берлинский период А. Толстым были написаны роман «</a:t>
            </a:r>
            <a:r>
              <a:rPr lang="ru-RU" sz="1400" dirty="0" err="1" smtClean="0">
                <a:solidFill>
                  <a:schemeClr val="tx1"/>
                </a:solidFill>
                <a:latin typeface="Georgia" pitchFamily="18" charset="0"/>
              </a:rPr>
              <a:t>Аэлита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», повести «Черная пятница» и «Рукопись, найденная под кроватью». Впоследствии эти произведения вошли в авторский сборник «Эмигранты», объединенные темой эмиграции. Эти рассказы – авантюрные, живописные картины нравов и быта эмигрантского мира - содержат обширный материал личных впечатлений автора.  </a:t>
            </a:r>
          </a:p>
        </p:txBody>
      </p:sp>
      <p:pic>
        <p:nvPicPr>
          <p:cNvPr id="2060" name="Picture 12" descr="B:\Иванова Е.А\1 - 0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04664"/>
            <a:ext cx="3010053" cy="468052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 extrusionH="692150">
            <a:bevelT w="0" h="196850" prst="angle"/>
            <a:bevelB w="107950" h="146050"/>
          </a:sp3d>
        </p:spPr>
      </p:pic>
      <p:sp>
        <p:nvSpPr>
          <p:cNvPr id="8" name="Прямоугольник 7"/>
          <p:cNvSpPr/>
          <p:nvPr/>
        </p:nvSpPr>
        <p:spPr>
          <a:xfrm>
            <a:off x="251520" y="5517232"/>
            <a:ext cx="309634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Georgia" pitchFamily="18" charset="0"/>
              </a:rPr>
              <a:t> Толстой, Алексей</a:t>
            </a:r>
          </a:p>
          <a:p>
            <a:pPr algn="just"/>
            <a:r>
              <a:rPr lang="ru-RU" sz="1400" dirty="0" smtClean="0">
                <a:latin typeface="Georgia" pitchFamily="18" charset="0"/>
              </a:rPr>
              <a:t>   Эмигранты: Повести и рассказы / Алексей Толстой; </a:t>
            </a:r>
            <a:r>
              <a:rPr lang="en-US" sz="1400" dirty="0" smtClean="0">
                <a:latin typeface="Georgia" pitchFamily="18" charset="0"/>
              </a:rPr>
              <a:t>[</a:t>
            </a:r>
            <a:r>
              <a:rPr lang="ru-RU" sz="1400" dirty="0" smtClean="0">
                <a:latin typeface="Georgia" pitchFamily="18" charset="0"/>
              </a:rPr>
              <a:t>ил. Ю.С. Гершковича; </a:t>
            </a:r>
            <a:r>
              <a:rPr lang="ru-RU" sz="1400" dirty="0" err="1" smtClean="0">
                <a:latin typeface="Georgia" pitchFamily="18" charset="0"/>
              </a:rPr>
              <a:t>послесл</a:t>
            </a:r>
            <a:r>
              <a:rPr lang="ru-RU" sz="1400" dirty="0" smtClean="0">
                <a:latin typeface="Georgia" pitchFamily="18" charset="0"/>
              </a:rPr>
              <a:t>. В.И. Баранова</a:t>
            </a:r>
            <a:r>
              <a:rPr lang="en-US" sz="1400" dirty="0" smtClean="0">
                <a:latin typeface="Georgia" pitchFamily="18" charset="0"/>
              </a:rPr>
              <a:t>]</a:t>
            </a:r>
            <a:r>
              <a:rPr lang="ru-RU" sz="1400" dirty="0" smtClean="0">
                <a:latin typeface="Georgia" pitchFamily="18" charset="0"/>
              </a:rPr>
              <a:t>. – М.: Правда, 1982. – 560 с.: ил.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2052" name="Picture 4" descr="B:\Иванова Е.А\аа - 00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872" y="2132856"/>
            <a:ext cx="5587237" cy="45525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extrusionH="133350">
            <a:bevelT w="101600" h="139700" prst="divot"/>
            <a:bevelB w="12700"/>
          </a:sp3d>
        </p:spPr>
      </p:pic>
      <p:pic>
        <p:nvPicPr>
          <p:cNvPr id="2053" name="Picture 5" descr="B:\Иванова Е.А\аа - 00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8184" y="2348880"/>
            <a:ext cx="2699488" cy="38658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Иванова\Рабочий стол\Иванова Елена\Фоны для презентаций\bv1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6" descr="C:\Documents and Settings\Иванова\Рабочий стол\Русский Берлин\imaget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2800311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sx="103000" sy="103000" algn="tl" rotWithShape="0">
              <a:srgbClr val="000000">
                <a:alpha val="21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Documents and Settings\Иванова\Рабочий стол\Русский Берлин\imaget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996952"/>
            <a:ext cx="2204633" cy="36332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3175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4211960" cy="1600438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292100" dist="38100" dir="444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      В 1920-1922 годах Толстой пишет одно из самых лучших произведений – «Детство Никиты». Здесь писатель рассказывает лирическую историю о счастье беззаботного детства, которое никогда уже не вернется. Повесть дышит неподдельной тоской по России.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8" name="Picture 2" descr="C:\Documents and Settings\Иванова\Рабочий стол\Русский Берлин\379-5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88640"/>
            <a:ext cx="4536504" cy="64256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Иванова\Рабочий стол\Иванова Елена\Фоны для презентаций\bv1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" name="Picture 3" descr="C:\Documents and Settings\Иванова\Рабочий стол\Русский Берлин\descr_img2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580064" cy="41044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1" descr="C:\Documents and Settings\Иванова\Рабочий стол\Русский Берлин\1930o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420888"/>
            <a:ext cx="2933126" cy="4257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6372200" y="1"/>
            <a:ext cx="2771800" cy="649408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1200" dirty="0" smtClean="0">
              <a:latin typeface="Georgia" pitchFamily="18" charset="0"/>
            </a:endParaRPr>
          </a:p>
          <a:p>
            <a:pPr algn="just"/>
            <a:endParaRPr lang="ru-RU" sz="1200" dirty="0" smtClean="0">
              <a:latin typeface="Georgia" pitchFamily="18" charset="0"/>
            </a:endParaRPr>
          </a:p>
          <a:p>
            <a:pPr algn="just"/>
            <a:r>
              <a:rPr lang="ru-RU" sz="1400" dirty="0" smtClean="0">
                <a:latin typeface="Georgia" pitchFamily="18" charset="0"/>
              </a:rPr>
              <a:t>      Жизнь в русском Берлине для Алексея Толстого явилась творческим, психологическим и биографическим рубежом, связанным с поиском писателем творческого самоопределения. Процесс этот протекал сложно, он был отмечен противоречиями. </a:t>
            </a:r>
          </a:p>
          <a:p>
            <a:pPr algn="just"/>
            <a:r>
              <a:rPr lang="ru-RU" sz="1400" dirty="0" smtClean="0">
                <a:latin typeface="Georgia" pitchFamily="18" charset="0"/>
              </a:rPr>
              <a:t>      Перемена, постигшая Толстого, действительно была, и была глубокой, поскольку явственно отразилась в его художественном творчестве. «Что с ним случилось, не знаем, он весь внезапно переменился, - писал Корней Чуковский. - Переменившись, написал «</a:t>
            </a:r>
            <a:r>
              <a:rPr lang="ru-RU" sz="1400" dirty="0" err="1" smtClean="0">
                <a:latin typeface="Georgia" pitchFamily="18" charset="0"/>
              </a:rPr>
              <a:t>Аэлиту</a:t>
            </a:r>
            <a:r>
              <a:rPr lang="ru-RU" sz="1400" dirty="0" smtClean="0">
                <a:latin typeface="Georgia" pitchFamily="18" charset="0"/>
              </a:rPr>
              <a:t>»; «</a:t>
            </a:r>
            <a:r>
              <a:rPr lang="ru-RU" sz="1400" dirty="0" err="1" smtClean="0">
                <a:latin typeface="Georgia" pitchFamily="18" charset="0"/>
              </a:rPr>
              <a:t>Аэлита</a:t>
            </a:r>
            <a:r>
              <a:rPr lang="ru-RU" sz="1400" dirty="0" smtClean="0">
                <a:latin typeface="Georgia" pitchFamily="18" charset="0"/>
              </a:rPr>
              <a:t>» в ряду его книг — небывалая и неожиданная книга. В ней не Свиные Овражки, но Марс. Не князь </a:t>
            </a:r>
            <a:r>
              <a:rPr lang="ru-RU" sz="1400" dirty="0" err="1" smtClean="0">
                <a:latin typeface="Georgia" pitchFamily="18" charset="0"/>
              </a:rPr>
              <a:t>Серпуховский</a:t>
            </a:r>
            <a:r>
              <a:rPr lang="ru-RU" sz="1400" dirty="0" smtClean="0">
                <a:latin typeface="Georgia" pitchFamily="18" charset="0"/>
              </a:rPr>
              <a:t>, но буденовец Гусев. И темы в ней не похожи на традиционные темы писателя: восстание пролетариев на Марсе».</a:t>
            </a:r>
            <a:endParaRPr lang="ru-RU" sz="12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Иванова\Рабочий стол\Иванова Елена\Фоны для презентаций\bv10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8" name="Picture 4" descr="B:\Иванова Е.А\л - 00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872" y="1700808"/>
            <a:ext cx="5339339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496944" cy="1384995"/>
          </a:xfrm>
          <a:prstGeom prst="rect">
            <a:avLst/>
          </a:prstGeom>
          <a:solidFill>
            <a:srgbClr val="FCE0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Georgia" pitchFamily="18" charset="0"/>
              </a:rPr>
              <a:t>      В эмиграции Толстой начинает работу над романом «Хождение по мукам». Первые его главы были напечатаны в 1920 году в журнале «Грядущая Россия» и в 1921 году в журнале «Современные записки», выходившими в Париже. </a:t>
            </a:r>
            <a:r>
              <a:rPr lang="ru-RU" sz="1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раннем (1922), берлинском издании романа «Хождение по мукам» Алексей Толстой написал о нем как о начале трилогии. Первоначальное, во многом антибольшевистское содержание романа впоследствии было «исправлено» Алексеем  Толстым, благодаря сокращению его текста.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23928" y="2918266"/>
            <a:ext cx="5220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B:\Иванова Е.А\л - 00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1700808"/>
            <a:ext cx="2736304" cy="465844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ight"/>
            <a:lightRig rig="sunrise" dir="t"/>
          </a:scene3d>
          <a:sp3d extrusionH="476250" prstMaterial="softEdge">
            <a:bevelT w="31750" h="12700" prst="angle"/>
            <a:bevelB w="82550" prst="angle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0" y="5733256"/>
            <a:ext cx="5076056" cy="980728"/>
          </a:xfrm>
          <a:prstGeom prst="rect">
            <a:avLst/>
          </a:prstGeom>
          <a:solidFill>
            <a:schemeClr val="bg2">
              <a:lumMod val="5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latin typeface="Georgia" pitchFamily="18" charset="0"/>
              </a:rPr>
              <a:t>Толстой, Алексей</a:t>
            </a:r>
          </a:p>
          <a:p>
            <a:pPr algn="just"/>
            <a:r>
              <a:rPr lang="ru-RU" sz="1200" dirty="0" smtClean="0">
                <a:latin typeface="Georgia" pitchFamily="18" charset="0"/>
              </a:rPr>
              <a:t>   Хождение по мукам:  Трилогия / Алексей Толстой; </a:t>
            </a:r>
            <a:r>
              <a:rPr lang="en-US" sz="1200" dirty="0" smtClean="0">
                <a:latin typeface="Georgia" pitchFamily="18" charset="0"/>
              </a:rPr>
              <a:t>[ </a:t>
            </a:r>
            <a:r>
              <a:rPr lang="ru-RU" sz="1200" dirty="0" smtClean="0">
                <a:latin typeface="Georgia" pitchFamily="18" charset="0"/>
              </a:rPr>
              <a:t>ил. Н.Усачева</a:t>
            </a:r>
            <a:r>
              <a:rPr lang="en-US" sz="1200" dirty="0" smtClean="0">
                <a:latin typeface="Georgia" pitchFamily="18" charset="0"/>
              </a:rPr>
              <a:t>]</a:t>
            </a:r>
            <a:r>
              <a:rPr lang="ru-RU" sz="1200" dirty="0" smtClean="0">
                <a:latin typeface="Georgia" pitchFamily="18" charset="0"/>
              </a:rPr>
              <a:t>. – М.: </a:t>
            </a:r>
            <a:r>
              <a:rPr lang="ru-RU" sz="1200" dirty="0" err="1" smtClean="0">
                <a:latin typeface="Georgia" pitchFamily="18" charset="0"/>
              </a:rPr>
              <a:t>Моск</a:t>
            </a:r>
            <a:r>
              <a:rPr lang="ru-RU" sz="1200" dirty="0" smtClean="0">
                <a:latin typeface="Georgia" pitchFamily="18" charset="0"/>
              </a:rPr>
              <a:t>. рабочий, 1983. - Т. 1. Кн. 1: Сестры. Кн.2: Восемнадцатый год. – 574 с.</a:t>
            </a:r>
            <a:endParaRPr lang="ru-RU" sz="12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7731">
              <a:alpha val="70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764704"/>
            <a:ext cx="6372200" cy="23762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     15 мая 1922 года Марина Цветаева приехала в Берлин — недолговечный центр русского зарубежья. В то время там кипела литературная жизнь; существовало множество русских издательств; туда отправлялись не только эмигранты, но приезжали и советские писатели: отношения между Советской Россией и Германией были дружественными. Помог ей устроиться в русском пансионе Эренбург. Вскоре она встретилась с мужем, приехавшим из Праги. Цветаева пробыла в Берлине два с половиной месяца — очень напряженные и творчески, и человечески. Она успела написать больше двадцати стихотворений, совершенно не похожих на прежние и открывших новые черты ее лирического дарования.</a:t>
            </a:r>
            <a:endParaRPr lang="ru-RU"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050" name="Picture 2" descr="C:\Documents and Settings\Иванова\Рабочий стол\Иванова Елена\русский Берлин\cvetaeva_mar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241907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28600" dist="88900" dir="2700000" sx="101000" sy="101000" algn="tl" rotWithShape="0">
              <a:prstClr val="black">
                <a:alpha val="54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Иванова\Рабочий стол\Иванова Елена\русский Берлин\8_8_3_kdw_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84984"/>
            <a:ext cx="5112568" cy="3387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66700" dist="38100" dir="2700000" sx="101000" sy="101000" algn="tl" rotWithShape="0">
              <a:prstClr val="black">
                <a:alpha val="48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88640"/>
            <a:ext cx="3427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Цветаева и Берлин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915816" y="5928955"/>
            <a:ext cx="6228184" cy="830997"/>
          </a:xfrm>
          <a:prstGeom prst="rect">
            <a:avLst/>
          </a:prstGeom>
          <a:solidFill>
            <a:schemeClr val="bg2">
              <a:lumMod val="10000"/>
              <a:alpha val="43137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Пражская площадь (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Prager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Platz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), 4а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В доме, стоящем на месте этого здания, располагался пансион „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Prager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Pension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“, где Марина Цветаева с дочерью жила первое время после приезда в Берлин.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293096"/>
            <a:ext cx="2448272" cy="10081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Марина Ивановна Цветаева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 (1892 –1941) – русская поэтесса, прозаик, переводчик, одна из крупнейших русских поэтов ХХ века.</a:t>
            </a:r>
            <a:endParaRPr lang="ru-RU" sz="1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7731">
              <a:alpha val="70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4136"/>
          </a:xfrm>
          <a:solidFill>
            <a:schemeClr val="bg2">
              <a:lumMod val="90000"/>
            </a:schemeClr>
          </a:solidFill>
          <a:effectLst>
            <a:outerShdw blurRad="317500" dist="50800" dir="2700000" algn="tl" rotWithShape="0">
              <a:prstClr val="black">
                <a:alpha val="56000"/>
              </a:prstClr>
            </a:outerShdw>
          </a:effectLst>
        </p:spPr>
        <p:txBody>
          <a:bodyPr>
            <a:normAutofit fontScale="90000"/>
          </a:bodyPr>
          <a:lstStyle/>
          <a:p>
            <a:pPr lvl="0" algn="l"/>
            <a:r>
              <a:rPr lang="ru-RU" sz="13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«Из данного кусочка жизни в «</a:t>
            </a:r>
            <a:r>
              <a:rPr lang="ru-RU" sz="16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Траутенаухауз</a:t>
            </a: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 ярче всего запомнился пустяк – это вот </a:t>
            </a:r>
            <a:r>
              <a:rPr lang="ru-RU" sz="16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ежеутренний</a:t>
            </a: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взгляд вниз и потом вокруг, на чистенькую и безликую солнечную улицу с ранними неторопливыми прохожими, и это вот ощущение приостановившейся мимолётности, </a:t>
            </a:r>
            <a:r>
              <a:rPr lang="ru-RU" sz="16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транзитности</a:t>
            </a: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окружающего и той </a:t>
            </a:r>
            <a:r>
              <a:rPr lang="ru-RU" sz="16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неподвластности</a:t>
            </a: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ему, которая и позволяла рассматривать его отвлечённо и независимо, без боли любования или отрицания...» (</a:t>
            </a:r>
            <a:r>
              <a:rPr lang="ru-RU" sz="16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Ариадна Эфрон «Марина Цветаева»).</a:t>
            </a: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sz="1600" dirty="0"/>
          </a:p>
        </p:txBody>
      </p:sp>
      <p:pic>
        <p:nvPicPr>
          <p:cNvPr id="7" name="Picture 2" descr="C:\Documents and Settings\Иванова\Рабочий стол\Иванова Елена\русский Берлин\8_3_15_BLN_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5776" y="1484784"/>
            <a:ext cx="6336704" cy="4198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495300" dist="393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3" name="Picture 7" descr="C:\Documents and Settings\Иванова\Рабочий стол\Иванова Елена\русский Берлин\8_3_15_BLN_9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429000"/>
            <a:ext cx="478241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47700" dist="228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076056" y="5733256"/>
            <a:ext cx="3923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      Фасад дома на </a:t>
            </a:r>
            <a:r>
              <a:rPr lang="ru-RU" sz="1400" b="1" dirty="0" err="1" smtClean="0">
                <a:solidFill>
                  <a:schemeClr val="bg1"/>
                </a:solidFill>
                <a:latin typeface="Georgia" pitchFamily="18" charset="0"/>
              </a:rPr>
              <a:t>Траутенауштрассе</a:t>
            </a: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 , 9 в   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</a:rPr>
              <a:t>Берлине, бывшего пансиона Элизабет Шмидт, где летом 1922 года жила Марина Цветаева.</a:t>
            </a:r>
            <a:endParaRPr lang="ru-RU" sz="1400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7731">
              <a:alpha val="72157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Иванова\Рабочий стол\Иванова Елена\русский Берлин\8_7_19_trautenau_0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420888"/>
            <a:ext cx="4464496" cy="2957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92100" dist="127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67536" y="1772816"/>
            <a:ext cx="4176464" cy="46805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БЕРЛИНУ </a:t>
            </a:r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Дождь убаюкивает боль.</a:t>
            </a:r>
            <a:b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Под  ливни  опускающихся ставень</a:t>
            </a:r>
            <a:b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Сплю. Вздрагивающих асфальтов  вдоль</a:t>
            </a:r>
            <a:b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Копыта — как рукоплесканья.</a:t>
            </a:r>
            <a:endParaRPr lang="ru-RU" sz="1600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Поздравствовалось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— и слилось.</a:t>
            </a:r>
            <a:b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оставленности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златозарной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Над сказочнейшим из сиротств</a:t>
            </a:r>
            <a:b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 смилостивились, казармы!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                                       10 июля 1922 г.</a:t>
            </a:r>
            <a:endParaRPr lang="ru-RU" sz="1600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1600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0648"/>
            <a:ext cx="8784976" cy="14401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2667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«...мы же перебрались в маленькую </a:t>
            </a:r>
            <a:r>
              <a:rPr lang="ru-RU" sz="1400" dirty="0" err="1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гостиничку</a:t>
            </a:r>
            <a:r>
              <a:rPr lang="ru-RU" sz="14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Траутенауштрассе</a:t>
            </a:r>
            <a:r>
              <a:rPr lang="ru-RU" sz="14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где вместо прежнего большого номера заняли два крохотных – зато с балконом. На «новоселье» Серёжа подарил мне горшочек с розовыми бегониями, которые я по утрам щедро поливала, стараясь не орошать прохожих» (</a:t>
            </a:r>
            <a:r>
              <a:rPr lang="ru-RU" sz="1400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Ариадна Эфрон «Марина Цветаева</a:t>
            </a:r>
            <a:r>
              <a:rPr lang="ru-RU" sz="14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»).</a:t>
            </a:r>
            <a:endParaRPr lang="ru-RU" sz="14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805264"/>
            <a:ext cx="5076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Балкон дома по </a:t>
            </a:r>
            <a:r>
              <a:rPr lang="ru-RU" sz="1400" i="1" dirty="0" err="1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Траутенауштрассе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9, на котором Марина Цветаева написала стихотворение «Берлину»</a:t>
            </a:r>
            <a:endParaRPr lang="ru-RU" sz="1400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7731">
              <a:alpha val="72157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http://www.raruss.ru/images/stories/big/remeslo/remesl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96375" cy="33123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Прямоугольник 5"/>
          <p:cNvSpPr/>
          <p:nvPr/>
        </p:nvSpPr>
        <p:spPr>
          <a:xfrm>
            <a:off x="4644008" y="188640"/>
            <a:ext cx="4499992" cy="1384995"/>
          </a:xfrm>
          <a:prstGeom prst="rect">
            <a:avLst/>
          </a:prstGeom>
          <a:solidFill>
            <a:schemeClr val="bg2">
              <a:lumMod val="90000"/>
              <a:alpha val="86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endParaRPr lang="ru-RU" sz="1400" dirty="0" smtClean="0">
              <a:latin typeface="Georgia" pitchFamily="18" charset="0"/>
            </a:endParaRPr>
          </a:p>
          <a:p>
            <a:pPr algn="just"/>
            <a:r>
              <a:rPr lang="ru-RU" sz="1400" dirty="0" smtClean="0">
                <a:latin typeface="Georgia" pitchFamily="18" charset="0"/>
              </a:rPr>
              <a:t>      В Берлинских издательствах «Эпоха», «Геликон»,  «Огоньки»,  «З.И. </a:t>
            </a:r>
            <a:r>
              <a:rPr lang="ru-RU" sz="1400" dirty="0" err="1" smtClean="0">
                <a:latin typeface="Georgia" pitchFamily="18" charset="0"/>
              </a:rPr>
              <a:t>Гржебина</a:t>
            </a:r>
            <a:r>
              <a:rPr lang="ru-RU" sz="1400" dirty="0" smtClean="0">
                <a:latin typeface="Georgia" pitchFamily="18" charset="0"/>
              </a:rPr>
              <a:t>» вышли книги Марины Цветаевой  «Стихи к Блоку», «Разлука», «Ремесло», «Царь-девица», «Психея».</a:t>
            </a:r>
          </a:p>
          <a:p>
            <a:pPr algn="just"/>
            <a:endParaRPr lang="ru-RU" sz="1400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548681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2" name="Picture 4" descr="B:\Иванова Е.А\1 - 00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3" y="3687682"/>
            <a:ext cx="2592288" cy="29787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Прямоугольник 11"/>
          <p:cNvSpPr/>
          <p:nvPr/>
        </p:nvSpPr>
        <p:spPr>
          <a:xfrm>
            <a:off x="5940152" y="5877272"/>
            <a:ext cx="32038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1484784"/>
            <a:ext cx="27718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latin typeface="Georgia" pitchFamily="18" charset="0"/>
            </a:endParaRPr>
          </a:p>
        </p:txBody>
      </p:sp>
      <p:pic>
        <p:nvPicPr>
          <p:cNvPr id="5122" name="Picture 2" descr="C:\Documents and Settings\Иванова\Рабочий стол\Русский Берлин\psihey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872" y="1700808"/>
            <a:ext cx="2458536" cy="37919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3" name="Picture 1" descr="C:\Documents and Settings\Иванова\Рабочий стол\Русский Берлин\museum-cvetaeva-exsponat-kniga-razluka_bi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2132856"/>
            <a:ext cx="2904598" cy="37444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0" name="Picture 2" descr="B:\Иванова Е.А\1 - 000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55976" y="3212976"/>
            <a:ext cx="2448272" cy="34735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ванова\Рабочий стол\Иванова Елена\Фоны для презентаций\bv1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1700808"/>
            <a:ext cx="8640960" cy="4968552"/>
          </a:xfrm>
          <a:prstGeom prst="rect">
            <a:avLst/>
          </a:prstGeom>
          <a:gradFill flip="none" rotWithShape="1">
            <a:gsLst>
              <a:gs pos="1700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195736" y="1988839"/>
            <a:ext cx="6696744" cy="4869161"/>
          </a:xfrm>
          <a:noFill/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latin typeface="Georgia" pitchFamily="18" charset="0"/>
              </a:rPr>
              <a:t>2012–2013 год </a:t>
            </a:r>
            <a:r>
              <a:rPr lang="ru-RU" sz="1400" dirty="0" smtClean="0">
                <a:latin typeface="Georgia" pitchFamily="18" charset="0"/>
              </a:rPr>
              <a:t>объявлен Президентом России Дмитрием Медведевым  Годом  Германии в России и России в Германии. Этот  год пройдет под  девизом </a:t>
            </a:r>
            <a:r>
              <a:rPr lang="ru-RU" sz="1400" b="1" dirty="0" smtClean="0">
                <a:latin typeface="Georgia" pitchFamily="18" charset="0"/>
              </a:rPr>
              <a:t>«Германия и Россия: вместе строим будущее».  </a:t>
            </a:r>
            <a:r>
              <a:rPr lang="ru-RU" sz="1400" dirty="0" smtClean="0">
                <a:latin typeface="Georgia" pitchFamily="18" charset="0"/>
              </a:rPr>
              <a:t>Год Германии в России призван укрепить российско-германские             партнерские отношения в политической, социальной, экономической и культурной сферах; укрепить существующее сотрудничество и инициировать новые контакты; предложить идеи для решения глобальных вопросов и открыть новые дороги в совместное будущее России и Германии. </a:t>
            </a:r>
          </a:p>
          <a:p>
            <a:pPr algn="just">
              <a:buNone/>
            </a:pPr>
            <a:r>
              <a:rPr lang="ru-RU" sz="1400" dirty="0" smtClean="0">
                <a:latin typeface="Georgia" pitchFamily="18" charset="0"/>
              </a:rPr>
              <a:t>        В рамках перекрестного года России и Германии отдел </a:t>
            </a:r>
            <a:r>
              <a:rPr lang="ru-RU" sz="1400" dirty="0" err="1" smtClean="0">
                <a:latin typeface="Georgia" pitchFamily="18" charset="0"/>
              </a:rPr>
              <a:t>книгохранения</a:t>
            </a:r>
            <a:r>
              <a:rPr lang="ru-RU" sz="1400" dirty="0" smtClean="0">
                <a:latin typeface="Georgia" pitchFamily="18" charset="0"/>
              </a:rPr>
              <a:t> ЦГБ им. Л.Н. Толстого подготовил виртуальную  выставку-презентацию </a:t>
            </a:r>
            <a:r>
              <a:rPr lang="ru-RU" sz="1400" b="1" dirty="0" smtClean="0">
                <a:latin typeface="Georgia" pitchFamily="18" charset="0"/>
              </a:rPr>
              <a:t>«Берлинский период русской культуры ХХ века». Выставка включает разделы:</a:t>
            </a:r>
          </a:p>
          <a:p>
            <a:pPr algn="just"/>
            <a:r>
              <a:rPr lang="ru-RU" sz="1400" b="1" dirty="0" smtClean="0">
                <a:latin typeface="Georgia" pitchFamily="18" charset="0"/>
              </a:rPr>
              <a:t>Русское зарубежье</a:t>
            </a:r>
          </a:p>
          <a:p>
            <a:pPr algn="just"/>
            <a:r>
              <a:rPr lang="ru-RU" sz="1400" b="1" dirty="0" smtClean="0">
                <a:latin typeface="Georgia" pitchFamily="18" charset="0"/>
              </a:rPr>
              <a:t>Великие соотечественники:</a:t>
            </a:r>
          </a:p>
          <a:p>
            <a:pPr algn="just">
              <a:buNone/>
            </a:pPr>
            <a:r>
              <a:rPr lang="ru-RU" sz="1400" dirty="0" smtClean="0">
                <a:latin typeface="Georgia" pitchFamily="18" charset="0"/>
              </a:rPr>
              <a:t>           А.  Толстой</a:t>
            </a:r>
          </a:p>
          <a:p>
            <a:pPr algn="just">
              <a:buNone/>
            </a:pPr>
            <a:r>
              <a:rPr lang="ru-RU" sz="1400" dirty="0" smtClean="0">
                <a:latin typeface="Georgia" pitchFamily="18" charset="0"/>
              </a:rPr>
              <a:t>           М. Цветаева</a:t>
            </a:r>
          </a:p>
          <a:p>
            <a:pPr algn="just">
              <a:buNone/>
            </a:pPr>
            <a:r>
              <a:rPr lang="ru-RU" sz="1400" dirty="0" smtClean="0">
                <a:latin typeface="Georgia" pitchFamily="18" charset="0"/>
              </a:rPr>
              <a:t>           В.  Набоков        </a:t>
            </a:r>
          </a:p>
          <a:p>
            <a:pPr algn="just">
              <a:buNone/>
            </a:pPr>
            <a:r>
              <a:rPr lang="ru-RU" sz="1400" dirty="0" smtClean="0">
                <a:latin typeface="Georgia" pitchFamily="18" charset="0"/>
              </a:rPr>
              <a:t>           И.  Эренбург</a:t>
            </a:r>
          </a:p>
          <a:p>
            <a:endParaRPr lang="ru-RU" sz="1400" dirty="0"/>
          </a:p>
        </p:txBody>
      </p:sp>
      <p:pic>
        <p:nvPicPr>
          <p:cNvPr id="14" name="Picture 2" descr="C:\Documents and Settings\Иванова\Мои документы\Мои рисунки\Копия 800px-Berlin_-_Gendarmenmarkt_-_around_1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7797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Иванова\Мои документы\Мои рисунки\2012-god-germ-r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1979712" cy="1583769"/>
          </a:xfrm>
          <a:prstGeom prst="rect">
            <a:avLst/>
          </a:prstGeom>
          <a:noFill/>
        </p:spPr>
      </p:pic>
      <p:pic>
        <p:nvPicPr>
          <p:cNvPr id="7" name="Picture 3" descr="C:\Documents and Settings\Иванова\Мои документы\Мои рисунки\800px-Berlin_-_Gendarmenmarkt_-_around_1900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53232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7731">
              <a:alpha val="72157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167336" y="5265495"/>
            <a:ext cx="597666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Мемориальная доска на фасаде дома номер девять на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Траутенауштрассе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Эта мемориальная доска была установлена в 1996 году студентами-славистами на их собственные средства. Инициатором была доктор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Сильке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Вабер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изучавшая славистику в Москве.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8782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2667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sz="1600" dirty="0" smtClean="0">
              <a:latin typeface="Georgia" pitchFamily="18" charset="0"/>
            </a:endParaRPr>
          </a:p>
          <a:p>
            <a:endParaRPr lang="ru-RU" sz="1600" dirty="0" smtClean="0">
              <a:latin typeface="Georgia" pitchFamily="18" charset="0"/>
            </a:endParaRPr>
          </a:p>
          <a:p>
            <a:endParaRPr lang="ru-RU" sz="1600" dirty="0" smtClean="0">
              <a:latin typeface="Georgia" pitchFamily="18" charset="0"/>
            </a:endParaRPr>
          </a:p>
          <a:p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      Берлин  был для Марины Ивановны Цветаевой началом пути в изгнании. При всей своей любви к Германии и чувстве родства с ней, Берлин 22-го года оказался одной из «</a:t>
            </a:r>
            <a:r>
              <a:rPr lang="ru-RU" sz="1600" dirty="0" err="1" smtClean="0">
                <a:latin typeface="Georgia" pitchFamily="18" charset="0"/>
              </a:rPr>
              <a:t>невстреч</a:t>
            </a:r>
            <a:r>
              <a:rPr lang="ru-RU" sz="1600" dirty="0" smtClean="0">
                <a:latin typeface="Georgia" pitchFamily="18" charset="0"/>
              </a:rPr>
              <a:t>» в её жизни, хоть и был полон важнейших встреч. Он был остановкой в пути, пересадкой. Ариадна Эфрон пишет в своих воспоминаниях об «ощущении приостановившейся мимолётности, </a:t>
            </a:r>
            <a:r>
              <a:rPr lang="ru-RU" sz="1600" dirty="0" err="1" smtClean="0">
                <a:latin typeface="Georgia" pitchFamily="18" charset="0"/>
              </a:rPr>
              <a:t>транзитности</a:t>
            </a:r>
            <a:r>
              <a:rPr lang="ru-RU" sz="1600" dirty="0" smtClean="0">
                <a:latin typeface="Georgia" pitchFamily="18" charset="0"/>
              </a:rPr>
              <a:t>», запомнившемся ей из берлинского периода. </a:t>
            </a:r>
          </a:p>
          <a:p>
            <a:endParaRPr lang="ru-RU" sz="1600" dirty="0" smtClean="0">
              <a:latin typeface="Georgia" pitchFamily="18" charset="0"/>
            </a:endParaRPr>
          </a:p>
          <a:p>
            <a:endParaRPr lang="ru-RU" sz="1600" dirty="0" smtClean="0">
              <a:latin typeface="Georgia" pitchFamily="18" charset="0"/>
            </a:endParaRPr>
          </a:p>
          <a:p>
            <a:endParaRPr lang="ru-RU" sz="1600" dirty="0" smtClean="0">
              <a:latin typeface="Georgia" pitchFamily="18" charset="0"/>
            </a:endParaRPr>
          </a:p>
          <a:p>
            <a:endParaRPr lang="ru-RU" sz="1600" dirty="0">
              <a:latin typeface="Georgia" pitchFamily="18" charset="0"/>
            </a:endParaRPr>
          </a:p>
        </p:txBody>
      </p:sp>
      <p:pic>
        <p:nvPicPr>
          <p:cNvPr id="3074" name="Picture 2" descr="C:\Documents and Settings\Иванова\Рабочий стол\Иванова Елена\русский Берлин\3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260648"/>
            <a:ext cx="5328592" cy="3564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683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Иванова\Рабочий стол\Иванова Елена\русский Берлин\пар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2541860"/>
            <a:ext cx="3968950" cy="2659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556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Иванова\Рабочий стол\Иванова Елена\Фоны для презентаций\bv10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F:\русский Берлин\MPoljanskaj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274172" cy="29847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177800" dist="165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932040" y="368950"/>
            <a:ext cx="4211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Я вижу сны. Скитаюсь и гадаю.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чужих краях жду поздних поездов.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Склоняюсь в гул зеркальных городов,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 улицам волнующим блуждаю: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дома, дома, проулок, поворот,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вот опять стою я перед домом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пронзительно, пронзительно знакомым,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что-то мысль мою темнит и рвёт.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Владимир Набоков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pic>
        <p:nvPicPr>
          <p:cNvPr id="2050" name="Picture 2" descr="C:\Documents and Settings\Иванова\Рабочий стол\Русский Берлин\n1.jpg"/>
          <p:cNvPicPr>
            <a:picLocks noChangeAspect="1" noChangeArrowheads="1"/>
          </p:cNvPicPr>
          <p:nvPr/>
        </p:nvPicPr>
        <p:blipFill>
          <a:blip r:embed="rId4" cstate="print"/>
          <a:srcRect r="3015"/>
          <a:stretch>
            <a:fillRect/>
          </a:stretch>
        </p:blipFill>
        <p:spPr bwMode="auto">
          <a:xfrm>
            <a:off x="251519" y="764704"/>
            <a:ext cx="430348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114300" dist="127000" dir="576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221088"/>
            <a:ext cx="3851920" cy="2462213"/>
          </a:xfrm>
          <a:prstGeom prst="rect">
            <a:avLst/>
          </a:prstGeom>
          <a:ln>
            <a:noFill/>
            <a:headEnd/>
            <a:tailEnd/>
          </a:ln>
          <a:effectLst>
            <a:outerShdw blurRad="292100" dist="139700" dir="4140000" sx="102000" sy="102000" algn="tl" rotWithShape="0">
              <a:prstClr val="black">
                <a:alpha val="63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     «Этот ночной путь я всегда вспоминаю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как что-то вне моей жизни, что-то неестественно медленное, как математические задачки, которые мучают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в лихорадочном полусне». Так писал Владимир Набоков (1899 – 1977) о своей дороге в Берлин, куда он приехал из Парижа в 1922 году. Величайший русский и американский писатель нашего века, Набоков провел в столице Германии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15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лет своей жизни.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6632"/>
            <a:ext cx="34928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 Берлин Набокова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9" name="Picture 5" descr="F:\русский Берлин\Набок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0556" y="1628801"/>
            <a:ext cx="2460515" cy="36724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355600" dist="127000" dir="600000" sx="99000" sy="99000" algn="tl" rotWithShape="0">
              <a:prstClr val="black">
                <a:alpha val="75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Иванова\Рабочий стол\Иванова Елена\Фоны для презентаций\bv10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116632"/>
            <a:ext cx="6300192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06400" dist="76200" dir="7560000" algn="tr" rotWithShape="0">
              <a:prstClr val="black">
                <a:alpha val="72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latin typeface="Georgia" pitchFamily="18" charset="0"/>
              </a:rPr>
              <a:t>      Владимир Набоков в Берлине писал много, разнообразно и интенсивно. Вот далеко не полный перечень берлинских произведений, опубликованных под псевдонимом Сирин (у Набокова был ещё один «берлинский» псевдоним – Василий Шишков): «Машенька» (1926), «Король, дама, валет» (1928), «Защита Лужина» (1930), «Отчаяние» (1930), «Соглядатай» (1930), «Приглашение на казнь» (1935), «Дар» (1937), а также первые пьесы - «Человек из СССР», «Событие» и «Изобретение вальса».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1028" name="Picture 4" descr="B:\Иванова Е.А\9 - 00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88640"/>
            <a:ext cx="2304256" cy="3552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8915" name="Picture 3" descr="C:\Documents and Settings\Иванова\Рабочий стол\Русский Берлин\gagad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204864"/>
            <a:ext cx="2664296" cy="38238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6" name="Picture 2" descr="B:\Иванова Е.А\9 - 00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2132856"/>
            <a:ext cx="2448272" cy="3844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9" name="Picture 5" descr="B:\Иванова Е.А\9 - 000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95736" y="3429000"/>
            <a:ext cx="2304256" cy="3152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8914" name="Picture 2" descr="C:\Documents and Settings\Иванова\Рабочий стол\Русский Берлин\MaryNove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2211405"/>
            <a:ext cx="2664296" cy="380988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Иванова\Рабочий стол\Иванова Елена\Фоны для презентаций\bv10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877272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Набоков, Владимир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   Машенька: Роман / Владимир Набоков. – СПб.: Издательский Дом «Азбука-классика», 2010. – 192 с.</a:t>
            </a:r>
            <a:endParaRPr lang="ru-RU" sz="12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5157192"/>
            <a:ext cx="5652120" cy="1600438"/>
          </a:xfrm>
          <a:prstGeom prst="rect">
            <a:avLst/>
          </a:prstGeom>
          <a:solidFill>
            <a:srgbClr val="EDCCCB">
              <a:alpha val="8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     «Из всех моих романов этот лихой скакун – самый весёлый. Зачатый на приморском песке Померании летом 1927 года, сочинявшийся в продолжение зимы следующего года в Берлине и законченный летом 1928 года, он был опубликован там в начале октября русским зарубежным издательством «Слово». Это был мой второй русский роман».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                                                                                            В. Набоков</a:t>
            </a:r>
            <a:endParaRPr lang="ru-RU" sz="1400" dirty="0" smtClean="0">
              <a:latin typeface="Georgia" pitchFamily="18" charset="0"/>
            </a:endParaRPr>
          </a:p>
        </p:txBody>
      </p:sp>
      <p:pic>
        <p:nvPicPr>
          <p:cNvPr id="4" name="Picture 2" descr="C:\Documents and Settings\Иванова\Рабочий стол\Русский Берлин\13766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2736304" cy="42593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Прямоугольник 7"/>
          <p:cNvSpPr/>
          <p:nvPr/>
        </p:nvSpPr>
        <p:spPr>
          <a:xfrm>
            <a:off x="3203848" y="3717032"/>
            <a:ext cx="288032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 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6632"/>
            <a:ext cx="5868144" cy="1169551"/>
          </a:xfrm>
          <a:prstGeom prst="rect">
            <a:avLst/>
          </a:prstGeom>
          <a:solidFill>
            <a:srgbClr val="EDCCC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      «Машенька» вышла в 1926 году в Берлине в эмигрантском издательстве «Слово». Роман был замечен и положительно воспринят критикой. Молодому многообещающему автору предрекали роль бытописателя эмигрантской жизни, в романе усматривали тургеневские и </a:t>
            </a:r>
            <a:r>
              <a:rPr lang="ru-RU" sz="1400" dirty="0" err="1" smtClean="0">
                <a:latin typeface="Georgia" pitchFamily="18" charset="0"/>
              </a:rPr>
              <a:t>бунинские</a:t>
            </a:r>
            <a:r>
              <a:rPr lang="ru-RU" sz="1400" dirty="0" smtClean="0">
                <a:latin typeface="Georgia" pitchFamily="18" charset="0"/>
              </a:rPr>
              <a:t>  традиции.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10" name="Picture 5" descr="C:\Documents and Settings\Иванова\Рабочий стол\Иванова Елена\берлин\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8184" y="404664"/>
            <a:ext cx="2650579" cy="45365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Прямоугольник 11"/>
          <p:cNvSpPr/>
          <p:nvPr/>
        </p:nvSpPr>
        <p:spPr>
          <a:xfrm>
            <a:off x="3059832" y="4437112"/>
            <a:ext cx="288032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 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3933056"/>
            <a:ext cx="302433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 </a:t>
            </a:r>
            <a:r>
              <a:rPr lang="ru-RU" sz="1200" dirty="0" smtClean="0">
                <a:latin typeface="Georgia" pitchFamily="18" charset="0"/>
              </a:rPr>
              <a:t>Набоков, Владимир</a:t>
            </a:r>
          </a:p>
          <a:p>
            <a:pPr algn="just"/>
            <a:r>
              <a:rPr lang="ru-RU" sz="1200" dirty="0" smtClean="0">
                <a:latin typeface="Georgia" pitchFamily="18" charset="0"/>
              </a:rPr>
              <a:t>   Король, дама, валет: Роман / Владимир Набоков. – СПб.: Издательский Дом «Азбука-классика», 2007. – 272 с.</a:t>
            </a:r>
            <a:endParaRPr lang="ru-RU" sz="12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Иванова\Рабочий стол\Иванова Елена\Фоны для презентаций\bv10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5544616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      «Я села читать эти главы, прочла их два раза. Огромный, зрелый, сложный современный писатель был передо мной, огромный русский писатель, как Феникс, родился из огня и пепла революции и изгнания. Наше существование отныне получало смысл. Все мое поколение было оправдано».</a:t>
            </a:r>
          </a:p>
          <a:p>
            <a:pPr algn="just"/>
            <a:r>
              <a:rPr lang="ru-RU" sz="1400" dirty="0" smtClean="0">
                <a:latin typeface="Georgia" pitchFamily="18" charset="0"/>
              </a:rPr>
              <a:t>                                                                                                   Н. Берберова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40966" name="Picture 6" descr="C:\Documents and Settings\Иванова\Рабочий стол\Иванова Елена\берлин\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700808"/>
            <a:ext cx="2512051" cy="41084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9" descr="C:\Documents and Settings\Иванова\Рабочий стол\Русский Берлин\95484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85853"/>
            <a:ext cx="2736304" cy="45833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Прямоугольник 7"/>
          <p:cNvSpPr/>
          <p:nvPr/>
        </p:nvSpPr>
        <p:spPr>
          <a:xfrm>
            <a:off x="2987824" y="5085184"/>
            <a:ext cx="5868144" cy="1600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      Начало работы над повестью «Соглядатай» относится к декабрю 1929 года. К концу зимы повесть была закончена, и уже 27 февраля 1930 года писатель выступил с чтением первой главы на вечере Союза русских писателей. Именно в «Соглядатае», как позже утверждала Н. Берберова, Набоков созрел как прозаик, «и с этой поры для него открылся путь одного из крупнейших писателей нашего времени».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3645024"/>
            <a:ext cx="298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Набоков, Владимир</a:t>
            </a:r>
          </a:p>
          <a:p>
            <a:pPr algn="just"/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   Соглядатай: Роман / Владимир Набоков. – СПб.: Издательский Дом «Азбука-классика», 2010. – 160 с.</a:t>
            </a:r>
            <a:endParaRPr lang="ru-RU" sz="1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805264"/>
            <a:ext cx="295232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Набоков, Владимир</a:t>
            </a:r>
          </a:p>
          <a:p>
            <a:pPr algn="just"/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   Защита Лужина: Роман / Владимир Набоков. – СПб.: Издательский Дом «Азбука-классика», 2009. – 224 с.</a:t>
            </a:r>
            <a:endParaRPr lang="ru-RU" sz="1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Иванова\Рабочий стол\Иванова Елена\Фоны для презентаций\bv10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Иванова\Рабочий стол\Иванова Елена\берлин\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132856"/>
            <a:ext cx="2155403" cy="3325369"/>
          </a:xfrm>
          <a:prstGeom prst="rect">
            <a:avLst/>
          </a:prstGeom>
          <a:noFill/>
          <a:effectLst>
            <a:outerShdw blurRad="101600" dist="114300" dir="2700000" algn="tl" rotWithShape="0">
              <a:prstClr val="black">
                <a:alpha val="55000"/>
              </a:prstClr>
            </a:outerShdw>
          </a:effectLst>
        </p:spPr>
      </p:pic>
      <p:pic>
        <p:nvPicPr>
          <p:cNvPr id="7" name="Picture 5" descr="C:\Documents and Settings\Иванова\Рабочий стол\Русский Берлин\1313753559_qlunsgjrpv6bya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01008"/>
            <a:ext cx="2049828" cy="3138799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116632"/>
            <a:ext cx="6660232" cy="1728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31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    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В большинстве  романов, написанных Набоковым, действие происходит полностью или большей частью в Берлине. И в </a:t>
            </a:r>
            <a:r>
              <a:rPr lang="ru-RU" sz="1400" dirty="0" err="1" smtClean="0">
                <a:solidFill>
                  <a:schemeClr val="tx1"/>
                </a:solidFill>
                <a:latin typeface="Georgia" pitchFamily="18" charset="0"/>
              </a:rPr>
              <a:t>набоковских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стихах того времени тоже временами звучит Берлин, одно из них даже несет имя города в своем названии: «Берлинская весна». Литературные критики называли и называют писателя летописцем или даже певцом  русского Берлина. Именно в Берлине к Набокову пришла слава. Именно здесь формировался и шлифовался, подобно алмазу, его неповторимый стиль. </a:t>
            </a:r>
            <a:endParaRPr lang="ru-RU"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04248" y="116631"/>
            <a:ext cx="2232248" cy="66247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 b="1" dirty="0" smtClean="0">
              <a:latin typeface="Georgia" pitchFamily="18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Georgia" pitchFamily="18" charset="0"/>
              </a:rPr>
              <a:t>БЕРЛИНСКАЯ ВЕСНА</a:t>
            </a: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Нищетою необычной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на чужбине дорожу.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Утром в ратуше кирпичной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за конторкой не сижу.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Где я только не шатаюсь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в пустоте весенних дней!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И к подруге возвращаюсь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все позднее и поздней.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В полумраке стул задену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и,  нащупывая свет,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так </a:t>
            </a:r>
            <a:r>
              <a:rPr lang="ru-RU" sz="1200" dirty="0" err="1" smtClean="0">
                <a:solidFill>
                  <a:schemeClr val="bg1"/>
                </a:solidFill>
                <a:latin typeface="Georgia" pitchFamily="18" charset="0"/>
              </a:rPr>
              <a:t>растопаюсь</a:t>
            </a: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, что в стену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стукнет яростно сосед.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Утром он наполовину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открывать окно привык,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чтобы высунуть перину,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как малиновый язык.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Утром музыкант бродячий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двор наполнит до краев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при участии горячей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суматохи воробьев.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Понимают, слава Богу,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что всему я предпочту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дикую мою дорогу,</a:t>
            </a:r>
            <a:b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золотую нищету. 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     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                                 1925 г. </a:t>
            </a:r>
            <a:r>
              <a:rPr lang="ru-RU" sz="1200" dirty="0" smtClean="0">
                <a:latin typeface="Georgia" pitchFamily="18" charset="0"/>
              </a:rPr>
              <a:t> </a:t>
            </a:r>
          </a:p>
          <a:p>
            <a:r>
              <a:rPr lang="ru-RU" sz="1200" dirty="0" smtClean="0">
                <a:latin typeface="Georgia" pitchFamily="18" charset="0"/>
              </a:rPr>
              <a:t> </a:t>
            </a:r>
            <a:endParaRPr lang="ru-RU" sz="1200" dirty="0">
              <a:latin typeface="Georgia" pitchFamily="18" charset="0"/>
            </a:endParaRPr>
          </a:p>
        </p:txBody>
      </p:sp>
      <p:pic>
        <p:nvPicPr>
          <p:cNvPr id="4" name="Picture 3" descr="C:\Documents and Settings\Иванова\Рабочий стол\Иванова Елена\берлин\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2276872"/>
            <a:ext cx="2032186" cy="31368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5589240"/>
            <a:ext cx="241176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 </a:t>
            </a:r>
            <a:r>
              <a:rPr lang="ru-RU" sz="1200" dirty="0" smtClean="0">
                <a:latin typeface="Georgia" pitchFamily="18" charset="0"/>
              </a:rPr>
              <a:t>Набоков, Владимир</a:t>
            </a:r>
          </a:p>
          <a:p>
            <a:pPr algn="just"/>
            <a:r>
              <a:rPr lang="ru-RU" sz="1200" dirty="0" smtClean="0">
                <a:latin typeface="Georgia" pitchFamily="18" charset="0"/>
              </a:rPr>
              <a:t>   Дар: Роман / Владимир Набоков; </a:t>
            </a:r>
            <a:r>
              <a:rPr lang="en-US" sz="1200" dirty="0" smtClean="0">
                <a:latin typeface="Georgia" pitchFamily="18" charset="0"/>
              </a:rPr>
              <a:t>[</a:t>
            </a:r>
            <a:r>
              <a:rPr lang="ru-RU" sz="1200" dirty="0" smtClean="0">
                <a:latin typeface="Georgia" pitchFamily="18" charset="0"/>
              </a:rPr>
              <a:t>авт. </a:t>
            </a:r>
            <a:r>
              <a:rPr lang="ru-RU" sz="1200" dirty="0" err="1" smtClean="0">
                <a:latin typeface="Georgia" pitchFamily="18" charset="0"/>
              </a:rPr>
              <a:t>предисл</a:t>
            </a:r>
            <a:r>
              <a:rPr lang="ru-RU" sz="1200" dirty="0" smtClean="0">
                <a:latin typeface="Georgia" pitchFamily="18" charset="0"/>
              </a:rPr>
              <a:t>. А.С. Мулярчик</a:t>
            </a:r>
            <a:r>
              <a:rPr lang="en-US" sz="1200" dirty="0" smtClean="0">
                <a:latin typeface="Georgia" pitchFamily="18" charset="0"/>
              </a:rPr>
              <a:t>]</a:t>
            </a:r>
            <a:r>
              <a:rPr lang="ru-RU" sz="1200" dirty="0" smtClean="0">
                <a:latin typeface="Georgia" pitchFamily="18" charset="0"/>
              </a:rPr>
              <a:t>. – М.: СП «</a:t>
            </a:r>
            <a:r>
              <a:rPr lang="ru-RU" sz="1200" dirty="0" err="1" smtClean="0">
                <a:latin typeface="Georgia" pitchFamily="18" charset="0"/>
              </a:rPr>
              <a:t>Соваминко</a:t>
            </a:r>
            <a:r>
              <a:rPr lang="ru-RU" sz="1200" dirty="0" smtClean="0">
                <a:latin typeface="Georgia" pitchFamily="18" charset="0"/>
              </a:rPr>
              <a:t>», 1990. – 350 с.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5589240"/>
            <a:ext cx="201622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200" dirty="0" smtClean="0">
                <a:latin typeface="Georgia" pitchFamily="18" charset="0"/>
              </a:rPr>
              <a:t>Набоков, Владимир</a:t>
            </a:r>
          </a:p>
          <a:p>
            <a:pPr algn="just"/>
            <a:r>
              <a:rPr lang="ru-RU" sz="1200" dirty="0" smtClean="0">
                <a:latin typeface="Georgia" pitchFamily="18" charset="0"/>
              </a:rPr>
              <a:t>   Отчаяние. - СПб.: Издательский Дом «Азбука-классика», 2009. – 224 с.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2132856"/>
            <a:ext cx="2304256" cy="1196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200" dirty="0" smtClean="0">
                <a:latin typeface="Georgia" pitchFamily="18" charset="0"/>
              </a:rPr>
              <a:t>Набоков, Владимир</a:t>
            </a:r>
          </a:p>
          <a:p>
            <a:pPr algn="just"/>
            <a:r>
              <a:rPr lang="ru-RU" sz="1200" dirty="0" smtClean="0">
                <a:latin typeface="Georgia" pitchFamily="18" charset="0"/>
              </a:rPr>
              <a:t>   Приглашение на казнь. - СПб.: Издательский Дом «Азбука-классика», 2004. – 192 с.</a:t>
            </a:r>
            <a:endParaRPr lang="ru-RU" sz="1200" dirty="0">
              <a:latin typeface="Georgia" pitchFamily="18" charset="0"/>
            </a:endParaRPr>
          </a:p>
        </p:txBody>
      </p:sp>
      <p:pic>
        <p:nvPicPr>
          <p:cNvPr id="12" name="Picture 4" descr="C:\Documents and Settings\Иванова\Рабочий стол\Иванова Елена\берлин\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132856"/>
            <a:ext cx="2155403" cy="33253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5" descr="C:\Documents and Settings\Иванова\Рабочий стол\Русский Берлин\1313753559_qlunsgjrpv6bya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01008"/>
            <a:ext cx="2049828" cy="31387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  <a:alpha val="68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692696"/>
            <a:ext cx="6660232" cy="23762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190500" dist="889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5F497A"/>
                </a:solidFill>
                <a:latin typeface="Georgia" pitchFamily="18" charset="0"/>
                <a:ea typeface="Times New Roman" pitchFamily="18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5F497A"/>
              </a:solidFill>
              <a:latin typeface="Georgia" pitchFamily="18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5F497A"/>
              </a:solidFill>
              <a:latin typeface="Georgia" pitchFamily="18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</a:rPr>
              <a:t>      В октябре 1921 года  Илья Эренбург переехал из Бельгии в Берлин, где поселился в пансионе на </a:t>
            </a:r>
            <a:r>
              <a:rPr lang="ru-RU" sz="1400" dirty="0" err="1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</a:rPr>
              <a:t>Прагерплац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</a:rPr>
              <a:t> (через год перебрался в пансион на </a:t>
            </a:r>
            <a:r>
              <a:rPr lang="ru-RU" sz="1400" dirty="0" err="1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</a:rPr>
              <a:t>Траутенауштрассе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</a:rPr>
              <a:t>) и примкнул к русской эмиграции. Интенсивность берлинской жизни Эренбурга впечатляет.  Он сотрудничает с серьезным критико-библиографическим журналом «Русская книга», пишет о почти неизвестных здесь Цветаевой, Мандельштаме, Пастернаке, Есенине, защищает Маяковского. Своими рецензиями старается развеять враждебность и равнодушие к их творчеству. В берлинском кафе «Дом искусств», где по пятницам собирались русские писатели, участвует в дебатах, читает свои произведения.</a:t>
            </a:r>
            <a:endParaRPr lang="ru-RU" sz="1400" dirty="0" smtClean="0">
              <a:solidFill>
                <a:schemeClr val="tx1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lang="ru-RU" sz="14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113" name="Picture 17" descr="C:\Documents and Settings\Иванова\Рабочий стол\Русский Берлин\Русские в Берлине 20 годы В первом ряду с трубкой Илья Эренбур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84984"/>
            <a:ext cx="4320480" cy="2837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4283968" y="6309320"/>
            <a:ext cx="46805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 smtClean="0">
                <a:latin typeface="Georgia" pitchFamily="18" charset="0"/>
              </a:rPr>
              <a:t>     В первом  ряду с трубкой Илья Эренбург.  Берлин,  20-е годы</a:t>
            </a:r>
            <a:endParaRPr lang="ru-RU" sz="1400" i="1" dirty="0"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356992"/>
            <a:ext cx="2448272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Georgia" pitchFamily="18" charset="0"/>
              </a:rPr>
              <a:t> И.Г. Эренбург  (1891-1967)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4118" name="Picture 22" descr="C:\Documents and Settings\Иванова\Рабочий стол\Русский Берлин\erenbu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2098719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Documents and Settings\Иванова\Рабочий стол\Русский Берлин\aa_00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9712" y="4365104"/>
            <a:ext cx="1746626" cy="2304256"/>
          </a:xfrm>
          <a:prstGeom prst="rect">
            <a:avLst/>
          </a:prstGeom>
          <a:noFill/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1" name="Picture 1" descr="C:\Documents and Settings\Иванова\Рабочий стол\Русский Берлин\aa_008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3861048"/>
            <a:ext cx="1722873" cy="2708920"/>
          </a:xfrm>
          <a:prstGeom prst="rect">
            <a:avLst/>
          </a:prstGeom>
          <a:noFill/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6192688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Georgia" pitchFamily="18" charset="0"/>
              </a:rPr>
              <a:t> «Полюби Берлин…»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  <a:alpha val="68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3320" y="116632"/>
            <a:ext cx="6120680" cy="17281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266700" dist="101600" dir="5640000" sx="101000" sy="101000" algn="tl" rotWithShape="0">
              <a:prstClr val="black">
                <a:alpha val="36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  За время пребывания в Берлине Илья Эренбург издал 14 книг: романы, повести,  новеллы, стихи, стихотворные пьесы, эссеистика, публицистика (большинство книг выпустило издательство «Геликон»). В 1923 году в Берлине две книги Эренбурга впервые вышли на немецком языке — «</a:t>
            </a:r>
            <a:r>
              <a:rPr lang="ru-RU" sz="14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Хулио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Хуренито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» и «Трест Д. Е.» (издательство </a:t>
            </a:r>
            <a:r>
              <a:rPr lang="ru-RU" sz="14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Welt-Verlag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" name="Picture 2" descr="C:\Documents and Settings\Иванова\Рабочий стол\Русский Берлин\posterlux-el_lissitzky-shest_povestei_o_legkikh_kontsa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88840"/>
            <a:ext cx="2733396" cy="3868014"/>
          </a:xfrm>
          <a:prstGeom prst="rect">
            <a:avLst/>
          </a:prstGeom>
          <a:noFill/>
          <a:effectLst>
            <a:outerShdw blurRad="241300" dist="177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Picture 13" descr="C:\Documents and Settings\Иванова\Рабочий стол\Русский Берлин\55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2872056" cy="3503910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32000"/>
              </a:prstClr>
            </a:outerShdw>
          </a:effectLst>
        </p:spPr>
      </p:pic>
      <p:pic>
        <p:nvPicPr>
          <p:cNvPr id="17" name="Picture 6" descr="C:\Documents and Settings\Иванова\Рабочий стол\Русский Берлин\2169_3208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7907">
            <a:off x="539552" y="2132856"/>
            <a:ext cx="2558179" cy="3888432"/>
          </a:xfrm>
          <a:prstGeom prst="rect">
            <a:avLst/>
          </a:prstGeom>
          <a:noFill/>
          <a:effectLst>
            <a:outerShdw blurRad="76200" dist="152400" dir="294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2" descr="C:\Documents and Settings\Иванова\Рабочий стол\Русский Берлин\538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98601">
            <a:off x="2230586" y="2777401"/>
            <a:ext cx="2448272" cy="3721822"/>
          </a:xfrm>
          <a:prstGeom prst="rect">
            <a:avLst/>
          </a:prstGeom>
          <a:noFill/>
          <a:effectLst>
            <a:outerShdw dist="139700" dir="324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4" name="Picture 10" descr="C:\Documents and Settings\Иванова\Рабочий стол\Русский Берлин\532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140968"/>
            <a:ext cx="2376264" cy="3421820"/>
          </a:xfrm>
          <a:prstGeom prst="rect">
            <a:avLst/>
          </a:prstGeom>
          <a:noFill/>
          <a:effectLst>
            <a:outerShdw blurRad="127000" dist="165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  <a:alpha val="68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 </a:t>
            </a:r>
            <a:endParaRPr lang="ru-RU" dirty="0" smtClean="0">
              <a:solidFill>
                <a:schemeClr val="bg1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797152"/>
            <a:ext cx="5364088" cy="14401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9" descr="C:\Documents and Settings\Иванова\Рабочий стол\Русский Берлин\2587_3640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8640"/>
            <a:ext cx="5340992" cy="4032448"/>
          </a:xfrm>
          <a:prstGeom prst="rect">
            <a:avLst/>
          </a:prstGeom>
          <a:noFill/>
          <a:effectLst>
            <a:outerShdw blurRad="393700" dist="215900" dir="5400000" sx="102000" sy="102000" algn="ctr" rotWithShape="0">
              <a:srgbClr val="000000">
                <a:alpha val="67000"/>
              </a:srgbClr>
            </a:outerShdw>
          </a:effectLst>
        </p:spPr>
      </p:pic>
      <p:pic>
        <p:nvPicPr>
          <p:cNvPr id="4" name="Picture 5" descr="C:\Documents and Settings\Иванова\Рабочий стол\Русский Берлин\8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260648"/>
            <a:ext cx="2474755" cy="3914350"/>
          </a:xfrm>
          <a:prstGeom prst="rect">
            <a:avLst/>
          </a:prstGeom>
          <a:noFill/>
          <a:effectLst>
            <a:outerShdw blurRad="1016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11" descr="C:\Documents and Settings\Иванова\Рабочий стол\Русский Берлин\535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793879" cy="3743797"/>
          </a:xfrm>
          <a:prstGeom prst="rect">
            <a:avLst/>
          </a:prstGeom>
          <a:noFill/>
          <a:effectLst>
            <a:outerShdw blurRad="1143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364088" y="4797152"/>
            <a:ext cx="3779912" cy="14401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355600" dir="6600000" sx="110000" sy="110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Рассказы и романы Эренбурга занимательны по сюжету, их охотно печатали. Писатель    высмеивал как советские, так и европейские нравы. </a:t>
            </a:r>
            <a:b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</a:br>
            <a:endParaRPr lang="ru-RU" sz="1600" dirty="0" smtClean="0">
              <a:solidFill>
                <a:schemeClr val="tx1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15" descr="C:\Documents and Settings\Иванова\Рабочий стол\Русский Берлин\23412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068960"/>
            <a:ext cx="2487803" cy="3514878"/>
          </a:xfrm>
          <a:prstGeom prst="rect">
            <a:avLst/>
          </a:prstGeom>
          <a:noFill/>
          <a:effectLst>
            <a:outerShdw blurRad="241300" dist="38100" dir="2700000" sx="104000" sy="104000" algn="tl" rotWithShape="0">
              <a:prstClr val="black">
                <a:alpha val="64000"/>
              </a:prstClr>
            </a:outerShdw>
          </a:effectLst>
        </p:spPr>
      </p:pic>
      <p:pic>
        <p:nvPicPr>
          <p:cNvPr id="7" name="Picture 14" descr="C:\Documents and Settings\Иванова\Рабочий стол\Русский Берлин\561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924944"/>
            <a:ext cx="2600233" cy="3548236"/>
          </a:xfrm>
          <a:prstGeom prst="rect">
            <a:avLst/>
          </a:prstGeom>
          <a:noFill/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  <a:alpha val="68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bg1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18" descr="C:\Documents and Settings\Иванова\Рабочий стол\Русский Берлин\0_5f142_f4f2764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3602925" cy="4464496"/>
          </a:xfrm>
          <a:prstGeom prst="rect">
            <a:avLst/>
          </a:prstGeom>
          <a:noFill/>
          <a:effectLst>
            <a:outerShdw blurRad="88900" dist="114300" dir="2700000" algn="tl" rotWithShape="0">
              <a:prstClr val="black">
                <a:alpha val="53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084168" y="0"/>
            <a:ext cx="3059832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56176" y="-1212902"/>
            <a:ext cx="280831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     Почти все написанное выходит отдельными изданиями по обе стороны советской границы. Его очерки, обзоры и романы, особенно «</a:t>
            </a:r>
            <a:r>
              <a:rPr lang="ru-RU" sz="1400" i="1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Хулио</a:t>
            </a:r>
            <a:r>
              <a:rPr lang="ru-RU" sz="1400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Хуренито</a:t>
            </a:r>
            <a:r>
              <a:rPr lang="ru-RU" sz="1400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»,</a:t>
            </a:r>
            <a:r>
              <a:rPr lang="ru-RU" sz="14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вызывали яростные споры как в эмигрантских кругах, так и в самой России. </a:t>
            </a:r>
            <a:endParaRPr lang="ru-RU" sz="1400" dirty="0" smtClean="0">
              <a:latin typeface="Georgia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Это произведение поражает дословно угаданными на десятилетия вперед идеями, борьба которых определила основные катаклизмы </a:t>
            </a:r>
            <a:r>
              <a:rPr lang="en-US" sz="14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века. Этот любимый роман Эренбурга, с которым он сам хотел бы войти в историю, был опубликован в Берлине в начале 1922 года и сделал Эренбурга писателем с мировым именем.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869160"/>
            <a:ext cx="561662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  «…Меня до сих пор потрясают полностью сбывшиеся пророчества из «</a:t>
            </a:r>
            <a:r>
              <a:rPr lang="ru-RU" sz="1400" i="1" dirty="0" err="1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Хулио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Хуренито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». Случайно угадал? Но можно ли было случайно угадать и немецкий фашизм, и его итальянскую разновидность, и даже атомную бомбу, использованную американцами против японцев. Наверное, в молодом Эренбурге не было ничего от Нострадамуса, </a:t>
            </a:r>
            <a:r>
              <a:rPr lang="ru-RU" sz="1400" i="1" dirty="0" err="1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Ванги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lang="ru-RU" sz="1400" i="1" dirty="0" err="1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Мессинга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. Было другое – мощный ум и быстрая реакция, позволявшие улавливать основные черты целых народов и предвидеть их развитие в будущем» (</a:t>
            </a: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Л. </a:t>
            </a:r>
            <a:r>
              <a:rPr lang="ru-RU" sz="1400" dirty="0" err="1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Жуховицкий</a:t>
            </a: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). </a:t>
            </a:r>
          </a:p>
        </p:txBody>
      </p:sp>
      <p:pic>
        <p:nvPicPr>
          <p:cNvPr id="2050" name="Picture 2" descr="http://chtoby-pomnili.com/preview.php?width=max&amp;dir=1094&amp;id=erenburg_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2016224" cy="29920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395536" y="3501008"/>
            <a:ext cx="165618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400" dirty="0" smtClean="0">
                <a:latin typeface="Georgia" pitchFamily="18" charset="0"/>
              </a:rPr>
              <a:t>Илья Эренбург</a:t>
            </a: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ванова\Рабочий стол\Иванова Елена\Фоны для презентаций\bv1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6146" name="Picture 2" descr="B:\Иванова Е.А\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36912"/>
            <a:ext cx="4104456" cy="2893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12968" cy="22048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     1920–1924 годы получили в истории русского зарубежья названия «Берлинский период русской культуры ХХ века», «Русский Берлин», «Романтический период русской эмиграции». Какое-то время в немецкой столице жили самые крупные и известные русские писатели, имена которых вошли в мировую литературу нынешнего столетия. Один за другим селились они на берегах </a:t>
            </a:r>
            <a:r>
              <a:rPr lang="ru-RU" sz="1400" dirty="0" err="1" smtClean="0">
                <a:solidFill>
                  <a:schemeClr val="tx1"/>
                </a:solidFill>
                <a:latin typeface="Georgia" pitchFamily="18" charset="0"/>
              </a:rPr>
              <a:t>Хавеля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и Шпрее.</a:t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Максим Горький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Алексей Ремизов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Андрей Белый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Илья Эренбург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Алексей Толстой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,</a:t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Владимир Ходасевич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Виктор Шкловский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Борис Пастернак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Марина Цветаева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Сергей Есенин,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Владимир Маяковский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Иван Бунин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. Немецкая столица стала прибежищем для всех эмигрантов, которые надеялись на крах большевистского господства и скорое возвращение домой. 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661248"/>
            <a:ext cx="417646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Слева направо  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</a:rPr>
              <a:t>сидят</a:t>
            </a: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: А. Белый, М. Осоргин, А. </a:t>
            </a:r>
            <a:r>
              <a:rPr lang="ru-RU" sz="1400" dirty="0" err="1" smtClean="0">
                <a:solidFill>
                  <a:schemeClr val="bg1"/>
                </a:solidFill>
                <a:latin typeface="Georgia" pitchFamily="18" charset="0"/>
              </a:rPr>
              <a:t>Бахрах</a:t>
            </a: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, Б. Зайцев;</a:t>
            </a:r>
          </a:p>
          <a:p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</a:rPr>
              <a:t>стоят: </a:t>
            </a: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А. Ремизов, В. Ходасевич, П. Муратов, Н. Берберова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</a:rPr>
              <a:t>.  Берлин, 1923 г.</a:t>
            </a:r>
            <a:endParaRPr lang="ru-RU" sz="1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5805264"/>
            <a:ext cx="403244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Слева направо: Лиля и Осип Брик, Роман Якобсон, В. Маяковский. 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</a:rPr>
              <a:t>Берлин, 1923 г.</a:t>
            </a:r>
            <a:endParaRPr lang="ru-RU" sz="1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051" name="Picture 3" descr="B:\Иванова Е.А\9 - 00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2636912"/>
            <a:ext cx="3445514" cy="2993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Иванова\Рабочий стол\Иванова Елена\Фоны для презентаций\bv1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101" name="Picture 5" descr="C:\Documents and Settings\Иванова\Рабочий стол\Русский Берлин\76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88640"/>
            <a:ext cx="4176465" cy="3132349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C:\Documents and Settings\Иванова\Рабочий стол\Русский Берлин\berlin-fridrihshtrass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573016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9" name="Picture 11" descr="C:\Documents and Settings\Иванова\Рабочий стол\Русский Берлин\normal_Berlin-Friedrichstrasse_S-Bah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096" y="3645024"/>
            <a:ext cx="4032449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51520" y="188640"/>
            <a:ext cx="4176464" cy="316835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     Сегодняшний Берлин сильно отличается от Берлина двадцатых годов. На месте старых домов стоят новые, сохранились небольшие уголки, позволяющие представить город, в котором жили Цветаева, Белый, Горький, Ходасевич, Ремизов, Маяковский, Есенин.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     Известный писатель-эмигрант &lt;...&gt; Р. Гуль (1896-1986) писал: «Берлин вспыхнул и быстро угас. Его активная эмигрантская жизнь продолжалась недолго, но ярко... К концу 20-х Берлин перестал быть столицей русского зарубежья».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Иванова\Рабочий стол\Иванова Елена\Фоны для презентаций\bv1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071538" y="3143248"/>
            <a:ext cx="7072362" cy="221457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Подбор материала, монтаж, дизайн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 Е.А. Иванова, заведующая отделом книгохранения Центральной городской библиотеки им. Л.Н. Толстого МУК ТБС;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 Т.А. Кащенко,  библиотекарь отдела книгохранения Центральной городской библиотеки им. Л.Н. Толстого МУК ТБС.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857364"/>
            <a:ext cx="7072394" cy="92869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Муниципальное учреждение культуры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«Тульская библиотечная система»</a:t>
            </a:r>
            <a:r>
              <a:rPr lang="ru-RU" sz="2000" baseline="30000" dirty="0" smtClean="0">
                <a:solidFill>
                  <a:schemeClr val="tx1"/>
                </a:solidFill>
                <a:latin typeface="Georgia" pitchFamily="18" charset="0"/>
              </a:rPr>
              <a:t>©</a:t>
            </a:r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Иванова\Рабочий стол\Иванова Елена\Фоны для презентаций\bv1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5232"/>
            <a:ext cx="9144000" cy="2462213"/>
          </a:xfrm>
          <a:prstGeom prst="rect">
            <a:avLst/>
          </a:prstGeom>
          <a:solidFill>
            <a:srgbClr val="FCE0C8"/>
          </a:solidFill>
          <a:ln>
            <a:noFill/>
            <a:headEnd/>
            <a:tailEnd/>
          </a:ln>
          <a:effectLst>
            <a:outerShdw blurRad="393700" dist="1397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Важную роль в объединении русских и в сохранении традиций национальной культуры за границей сыграл  Дом искусств, основанный в ноябре 1921 года. В его уставе записано, что Дом искусств - неполитическая организация, ставящая целью объединение и защиту прав и интересов деятелей русской литературы и искусства, организацию различных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вечеров, выставок, концертов, лекций. В ноябре 1922 года открылся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исательский клуб, у истоков которого стоял Ю.И.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Айхенвальд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профессор истории русской литературы в Русском научном институте. Среди основателей  были А. Белый, А. Ремизов, А. Толстой и др.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Здесь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устраивались русские литературные вечера по примеру известного Дома искусств в Петрограде;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читали свои произведения Толстой, Ремизов, Лидин, Пильняк, Соколов-Микитов. Были организованы авторские вечера  В. Маяковского, С. Есенина, М. Цветаевой, А. Белого, Б. Пастернака,  В. Ходасевича.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Оба клуба активно функционировали до октября 1923 года, когда большинство деятелей русской культуры оставили Берлин.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C:\Documents and Settings\Иванова\Рабочий стол\Иванова Елена\русский Берлин\8_7_6_kurfuerstenstr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5399241" cy="3576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96136" y="3933056"/>
            <a:ext cx="3347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err="1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Курфюрстендамм</a:t>
            </a:r>
            <a:r>
              <a:rPr lang="ru-RU" sz="1400" b="1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75</a:t>
            </a:r>
            <a:endParaRPr lang="ru-RU" sz="14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i="1" dirty="0" smtClean="0">
              <a:solidFill>
                <a:schemeClr val="bg1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В доме, стоявшем на месте этого неприглядного бетонного здания, находилось кафе "Ландграф", в котором работал Дом Искусств. После нескольких переездов писательский клуб обосновался в кафе «Леон» на </a:t>
            </a:r>
            <a:r>
              <a:rPr lang="ru-RU" sz="1400" i="1" dirty="0" err="1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Нолленсдорфплатц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220072" y="260648"/>
            <a:ext cx="3456384" cy="6408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Documents and Settings\Иванова\Рабочий стол\Иванова Елена\Фоны для презентаций\bv1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352839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88640"/>
            <a:ext cx="4104456" cy="6480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667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В 1921-1923 годах русских в Берлине было так много, что известное русское издательство </a:t>
            </a:r>
            <a:r>
              <a:rPr lang="ru-RU" sz="1400" dirty="0" err="1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Гржебина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даже выпустило русский путеводитель по городу. Жизнь русской колонии была сосредоточена в западной части города, в районе </a:t>
            </a:r>
            <a:r>
              <a:rPr lang="ru-RU" sz="1400" dirty="0" err="1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Гедехнискирхе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В начале двадцатых годов в Берлине возникло более 17 крупных книжных русских издательств: «Москва», «Геликон», «Слово», «Скифы», «Мысль», «Врач», «Литература», издательства </a:t>
            </a:r>
            <a:r>
              <a:rPr lang="ru-RU" sz="1400" dirty="0" err="1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Ладыжникова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Дьяковой, </a:t>
            </a:r>
            <a:r>
              <a:rPr lang="ru-RU" sz="1400" dirty="0" err="1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Бергера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Гликмана и др. По некоторым данным, показывающим размах издательского дела в Берлине, с 1918 по 1928 год там существовало 188 специализирующихся в разных областях эмигрантских издательств. Ни  подобного количества, ни подобного разнообразия не было ни в одном из центров русской диаспоры.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9512" y="5825589"/>
            <a:ext cx="4032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фотографии –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книги, изданные в русских  издательствах Берлина</a:t>
            </a:r>
            <a:r>
              <a:rPr kumimoji="0" lang="ru-RU" sz="12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хранящиеся в отделении славистики  </a:t>
            </a:r>
            <a:r>
              <a:rPr kumimoji="0" lang="ru-RU" sz="1200" b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Гумбольдтского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университета  Берлина.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1508" name="Picture 4" descr="C:\Documents and Settings\Иванова\Рабочий стол\Иванова Елена\русский Берлин\8_7_8_Buecher_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536854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20700" dist="165100" algn="tl" rotWithShape="0">
              <a:prstClr val="black">
                <a:alpha val="54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ванова\Рабочий стол\Иванова Елена\Фоны для презентаций\bv1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9154" name="Picture 2" descr="F:\DCIM\100OLYMP\PB1573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2060848"/>
            <a:ext cx="6552728" cy="4493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5" name="Picture 3" descr="C:\Documents and Settings\Иванова\Рабочий стол\Русский Берлин\04-189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1844824"/>
            <a:ext cx="2664296" cy="19236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9156" name="Picture 4" descr="C:\Documents and Settings\Иванова\Рабочий стол\Русский Берлин\07-19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3501008"/>
            <a:ext cx="2872114" cy="20162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9157" name="Picture 5" descr="C:\Documents and Settings\Иванова\Рабочий стол\Русский Берлин\795px-Berlin_Bahnhof_Friedrichstrasse_Schluetersteg_19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63688" y="4653136"/>
            <a:ext cx="2664296" cy="20113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8712968" cy="158417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     Жизнь на </a:t>
            </a:r>
            <a:r>
              <a:rPr lang="ru-RU" sz="1400" dirty="0" err="1" smtClean="0">
                <a:solidFill>
                  <a:schemeClr val="tx1"/>
                </a:solidFill>
                <a:latin typeface="Georgia" pitchFamily="18" charset="0"/>
              </a:rPr>
              <a:t>Курфюрстендамм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била ключом: здесь, в частности, в знаменитом Романском кафе, встречались артисты, художники, литераторы; в кинотеатрах шли премьеры немых и первых звуковых фильмов.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     «Русское население Берлина, особенно в западных его кварталах, было в эти годы так велико, что, согласно одному популярному  в то время анекдоту, какой-то бедный немец повесился с тоски по родине, слыша вокруг себя на </a:t>
            </a:r>
            <a:r>
              <a:rPr lang="ru-RU" sz="1400" dirty="0" err="1" smtClean="0">
                <a:solidFill>
                  <a:schemeClr val="tx1"/>
                </a:solidFill>
                <a:latin typeface="Georgia" pitchFamily="18" charset="0"/>
              </a:rPr>
              <a:t>Курфюрстендамме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только русскую речь»  (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Петр Струве).</a:t>
            </a:r>
            <a:endParaRPr lang="ru-RU" sz="1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  </a:t>
            </a:r>
            <a:endParaRPr lang="ru-RU" sz="14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013176"/>
            <a:ext cx="3563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Иванова\Рабочий стол\Иванова Елена\Фоны для презентаций\bv1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6630" name="Picture 6" descr="C:\Documents and Settings\Иванова\Рабочий стол\Иванова Елена\русский Берлин\8_4_20_bln_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217183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68300" dist="228600" dir="2520000" sx="102000" sy="102000" algn="tl" rotWithShape="0">
              <a:prstClr val="black">
                <a:alpha val="42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6" name="Picture 2" descr="C:\Documents and Settings\Иванова\Рабочий стол\Иванова Елена\русский Берлин\8_4_20_bln_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117306"/>
            <a:ext cx="5290549" cy="3552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 rot="10800000" flipV="1">
            <a:off x="107504" y="3912731"/>
            <a:ext cx="352839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Пражская площадь в Берлине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Эта площадь была одним из центров русского литературного Берлина в начале двадцатых годов. Площадь была почти полностью разрушена во время войны и восстановлена в стиле старой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Prager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Platz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Слева – комплекс, построенный на месте здания, в котором находилось кафе «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Прагер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диле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», место встречи русских поэтов и писателей.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 rot="10800000" flipV="1">
            <a:off x="5652120" y="693857"/>
            <a:ext cx="338437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Ноллендорфплатц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Nollendorfplatz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На этой площади в 1922-23 годах находилось множество русских магазинов, парикмахерских и кафе, в том числе кафе «Леон», в котором собирался </a:t>
            </a:r>
            <a:r>
              <a:rPr lang="ru-RU" sz="12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луб писателей. </a:t>
            </a:r>
            <a:r>
              <a:rPr lang="ru-RU" sz="12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этом месте теперь находится супермаркет. На снимке – одно из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современных кафе на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Ноллендорфплатц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1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:\Иванова Е.А\2 - 0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2204864"/>
            <a:ext cx="5544616" cy="4414050"/>
          </a:xfrm>
          <a:prstGeom prst="rect">
            <a:avLst/>
          </a:prstGeom>
          <a:noFill/>
        </p:spPr>
      </p:pic>
      <p:pic>
        <p:nvPicPr>
          <p:cNvPr id="2" name="Picture 6" descr="B:\Иванова Е.А\2 - 00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2204864"/>
            <a:ext cx="5569034" cy="4392488"/>
          </a:xfrm>
          <a:prstGeom prst="rect">
            <a:avLst/>
          </a:prstGeom>
          <a:noFill/>
        </p:spPr>
      </p:pic>
      <p:pic>
        <p:nvPicPr>
          <p:cNvPr id="12" name="Picture 2" descr="C:\Documents and Settings\Иванова\Рабочий стол\Иванова Елена\Фоны для презентаций\bv10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91880" y="188640"/>
            <a:ext cx="5652120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</a:rPr>
              <a:t>      Как сложилась за рубежом жизнь эмигрантов – людей ярких, талантливых  -  рассказывают авторы предлагаемых изданий.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373216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Русское зарубежье. Великие соотечественники: </a:t>
            </a:r>
            <a:r>
              <a:rPr lang="en-US" sz="1200" dirty="0" smtClean="0">
                <a:solidFill>
                  <a:schemeClr val="bg1"/>
                </a:solidFill>
                <a:latin typeface="Georgia" pitchFamily="18" charset="0"/>
              </a:rPr>
              <a:t>[</a:t>
            </a: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сост. Л.В. Козлов; </a:t>
            </a:r>
            <a:r>
              <a:rPr lang="ru-RU" sz="1200" dirty="0" err="1" smtClean="0">
                <a:solidFill>
                  <a:schemeClr val="bg1"/>
                </a:solidFill>
                <a:latin typeface="Georgia" pitchFamily="18" charset="0"/>
              </a:rPr>
              <a:t>предисл</a:t>
            </a: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. А.А. Авдеев; худ. </a:t>
            </a:r>
            <a:r>
              <a:rPr lang="ru-RU" sz="1200" dirty="0" err="1" smtClean="0">
                <a:solidFill>
                  <a:schemeClr val="bg1"/>
                </a:solidFill>
                <a:latin typeface="Georgia" pitchFamily="18" charset="0"/>
              </a:rPr>
              <a:t>оформ</a:t>
            </a: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. О.В. </a:t>
            </a:r>
            <a:r>
              <a:rPr lang="ru-RU" sz="1200" dirty="0" err="1" smtClean="0">
                <a:solidFill>
                  <a:schemeClr val="bg1"/>
                </a:solidFill>
                <a:latin typeface="Georgia" pitchFamily="18" charset="0"/>
              </a:rPr>
              <a:t>Корытов</a:t>
            </a:r>
            <a:r>
              <a:rPr lang="en-US" sz="1200" dirty="0" smtClean="0">
                <a:solidFill>
                  <a:schemeClr val="bg1"/>
                </a:solidFill>
                <a:latin typeface="Georgia" pitchFamily="18" charset="0"/>
              </a:rPr>
              <a:t>]</a:t>
            </a:r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 . – М.: Дрофа, 2010. – 294 с.: ил.</a:t>
            </a:r>
          </a:p>
        </p:txBody>
      </p:sp>
      <p:pic>
        <p:nvPicPr>
          <p:cNvPr id="1026" name="Picture 2" descr="B:\Иванова Е.А\2 - 000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 bwMode="auto">
          <a:xfrm>
            <a:off x="3635896" y="908720"/>
            <a:ext cx="5344066" cy="42484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374650" prstMaterial="metal">
            <a:bevelT w="254000" h="88900" prst="coolSlant"/>
            <a:bevelB w="304800" h="241300"/>
          </a:sp3d>
        </p:spPr>
      </p:pic>
      <p:pic>
        <p:nvPicPr>
          <p:cNvPr id="1030" name="Picture 6" descr="C:\Documents and Settings\Иванова\Рабочий стол\Иванова Елена\берлин\1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404664"/>
            <a:ext cx="2944398" cy="475252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 extrusionH="698500">
            <a:bevelT prst="relaxedInset"/>
          </a:sp3d>
        </p:spPr>
      </p:pic>
      <p:sp>
        <p:nvSpPr>
          <p:cNvPr id="9" name="Прямоугольник 8"/>
          <p:cNvSpPr/>
          <p:nvPr/>
        </p:nvSpPr>
        <p:spPr>
          <a:xfrm>
            <a:off x="3851920" y="5229200"/>
            <a:ext cx="5076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      Книга-альбом повествует о выдающихся деятелях русской эмиграции, волею судеб вынужденных покинуть Россию после революции и гражданской войны.  Среди героев книги известные писатели, актеры, художники, ученые, политики. Их стараниями русская культура не только сохранила свой высокий авторитет в мире, но и внесла весомый вклад в сокровищницу культурных ценностей.</a:t>
            </a:r>
            <a:endParaRPr lang="ru-RU" sz="1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Иванова\Рабочий стол\Иванова Елена\Фоны для презентаций\bv10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ffectLst>
            <a:outerShdw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152400" h="50800" prst="softRound"/>
          </a:sp3d>
        </p:spPr>
      </p:pic>
      <p:pic>
        <p:nvPicPr>
          <p:cNvPr id="5" name="Picture 9" descr="C:\Documents and Settings\Иванова\Рабочий стол\Иванова Елена\берлин\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3" y="332656"/>
            <a:ext cx="2357591" cy="3744222"/>
          </a:xfrm>
          <a:prstGeom prst="rect">
            <a:avLst/>
          </a:prstGeom>
          <a:ln>
            <a:noFill/>
          </a:ln>
          <a:effectLst>
            <a:outerShdw blurRad="381000" dist="165100" dir="9900000" algn="tr" rotWithShape="0">
              <a:prstClr val="black">
                <a:alpha val="6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extrusionH="298450" prstMaterial="metal">
            <a:bevelT w="88900" h="88900" prst="relaxedInset"/>
          </a:sp3d>
        </p:spPr>
      </p:pic>
      <p:pic>
        <p:nvPicPr>
          <p:cNvPr id="6" name="Picture 8" descr="C:\Documents and Settings\Иванова\Рабочий стол\Иванова Елена\берлин\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404664"/>
            <a:ext cx="2376264" cy="3528392"/>
          </a:xfrm>
          <a:prstGeom prst="rect">
            <a:avLst/>
          </a:prstGeom>
          <a:noFill/>
          <a:ln>
            <a:noFill/>
          </a:ln>
          <a:effectLst>
            <a:outerShdw blurRad="215900" dist="1778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extrusionH="215900" prstMaterial="metal">
            <a:bevelT w="88900" h="88900" prst="relaxedInset"/>
          </a:sp3d>
        </p:spPr>
      </p:pic>
      <p:pic>
        <p:nvPicPr>
          <p:cNvPr id="3074" name="Picture 2" descr="B:\Иванова Е.А\9 - 00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4077072"/>
            <a:ext cx="3600400" cy="1170365"/>
          </a:xfrm>
          <a:prstGeom prst="rect">
            <a:avLst/>
          </a:prstGeom>
          <a:noFill/>
          <a:effectLst>
            <a:outerShdw blurRad="203200" dist="101600" dir="11340000" sx="99000" sy="99000" algn="br" rotWithShape="0">
              <a:prstClr val="black">
                <a:alpha val="83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076" name="Picture 4" descr="B:\Иванова Е.А\9 - 000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88224" y="1412776"/>
            <a:ext cx="2232248" cy="3273723"/>
          </a:xfrm>
          <a:prstGeom prst="rect">
            <a:avLst/>
          </a:prstGeom>
          <a:noFill/>
          <a:ln>
            <a:noFill/>
          </a:ln>
          <a:effectLst>
            <a:outerShdw blurRad="88900" dist="1143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1200000" rev="0"/>
            </a:camera>
            <a:lightRig rig="sunrise" dir="t"/>
          </a:scene3d>
          <a:sp3d extrusionH="762000" contourW="6350" prstMaterial="softEdge">
            <a:bevelT w="82550" h="63500" prst="divot"/>
            <a:bevelB w="361950"/>
          </a:sp3d>
        </p:spPr>
      </p:pic>
      <p:sp>
        <p:nvSpPr>
          <p:cNvPr id="10" name="Прямоугольник 9"/>
          <p:cNvSpPr/>
          <p:nvPr/>
        </p:nvSpPr>
        <p:spPr>
          <a:xfrm>
            <a:off x="179512" y="5301208"/>
            <a:ext cx="367240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 </a:t>
            </a:r>
            <a:r>
              <a:rPr lang="ru-RU" sz="1400" dirty="0" smtClean="0">
                <a:latin typeface="Georgia" pitchFamily="18" charset="0"/>
              </a:rPr>
              <a:t>«Мы жили тогда на планете другой…» : Антология поэзии русского зарубежья. 1920 – 1990 (Первая и вторая волна): В 4-х кн.: Кн. </a:t>
            </a:r>
            <a:r>
              <a:rPr lang="en-US" sz="1400" dirty="0" smtClean="0">
                <a:latin typeface="Georgia" pitchFamily="18" charset="0"/>
              </a:rPr>
              <a:t>I</a:t>
            </a:r>
            <a:r>
              <a:rPr lang="ru-RU" sz="1400" dirty="0" smtClean="0">
                <a:latin typeface="Georgia" pitchFamily="18" charset="0"/>
              </a:rPr>
              <a:t>. / </a:t>
            </a:r>
            <a:r>
              <a:rPr lang="en-US" sz="1400" dirty="0" smtClean="0">
                <a:latin typeface="Georgia" pitchFamily="18" charset="0"/>
              </a:rPr>
              <a:t>[</a:t>
            </a:r>
            <a:r>
              <a:rPr lang="ru-RU" sz="1400" dirty="0" smtClean="0">
                <a:latin typeface="Georgia" pitchFamily="18" charset="0"/>
              </a:rPr>
              <a:t>сост. Е.В. </a:t>
            </a:r>
            <a:r>
              <a:rPr lang="ru-RU" sz="1400" dirty="0" err="1" smtClean="0">
                <a:latin typeface="Georgia" pitchFamily="18" charset="0"/>
              </a:rPr>
              <a:t>Витковский</a:t>
            </a:r>
            <a:r>
              <a:rPr lang="en-US" sz="1400" dirty="0" smtClean="0">
                <a:latin typeface="Georgia" pitchFamily="18" charset="0"/>
              </a:rPr>
              <a:t>]</a:t>
            </a:r>
            <a:r>
              <a:rPr lang="ru-RU" sz="1400" dirty="0" smtClean="0">
                <a:latin typeface="Georgia" pitchFamily="18" charset="0"/>
              </a:rPr>
              <a:t>. – М.: Московский рабочий, 1995. – 494 с.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332656"/>
            <a:ext cx="356388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Georgia" pitchFamily="18" charset="0"/>
              </a:rPr>
              <a:t> Словарь поэтов русского  зарубежья / Под общей ред. В. </a:t>
            </a:r>
            <a:r>
              <a:rPr lang="ru-RU" sz="1400" dirty="0" err="1" smtClean="0">
                <a:latin typeface="Georgia" pitchFamily="18" charset="0"/>
              </a:rPr>
              <a:t>Крейда</a:t>
            </a:r>
            <a:r>
              <a:rPr lang="ru-RU" sz="1400" dirty="0" smtClean="0">
                <a:latin typeface="Georgia" pitchFamily="18" charset="0"/>
              </a:rPr>
              <a:t>. – СПб.: РХГИ, 1999. – 472 с.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3075" name="Picture 3" descr="B:\Иванова Е.А\9 - 000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92080" y="2276872"/>
            <a:ext cx="2145248" cy="3058683"/>
          </a:xfrm>
          <a:prstGeom prst="rect">
            <a:avLst/>
          </a:prstGeom>
          <a:noFill/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1200000" rev="0"/>
            </a:camera>
            <a:lightRig rig="sunrise" dir="t">
              <a:rot lat="0" lon="0" rev="0"/>
            </a:lightRig>
          </a:scene3d>
          <a:sp3d extrusionH="762000" contourW="6350" prstMaterial="softEdge">
            <a:bevelT w="82550" h="63500" prst="divot"/>
            <a:bevelB w="361950" h="82550"/>
          </a:sp3d>
        </p:spPr>
      </p:pic>
      <p:pic>
        <p:nvPicPr>
          <p:cNvPr id="7" name="Picture 7" descr="C:\Documents and Settings\Иванова\Рабочий стол\Иванова Елена\берлин\1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923928" y="2996952"/>
            <a:ext cx="2160240" cy="3129174"/>
          </a:xfrm>
          <a:prstGeom prst="rect">
            <a:avLst/>
          </a:prstGeom>
          <a:noFill/>
          <a:ln>
            <a:noFill/>
          </a:ln>
          <a:effectLst>
            <a:outerShdw blurRad="228600" dist="152400" algn="l" rotWithShape="0">
              <a:prstClr val="black">
                <a:alpha val="40000"/>
              </a:prstClr>
            </a:outerShdw>
          </a:effectLst>
          <a:scene3d>
            <a:camera prst="perspectiveFront" fov="5400000">
              <a:rot lat="0" lon="1200000" rev="0"/>
            </a:camera>
            <a:lightRig rig="sunrise" dir="t"/>
          </a:scene3d>
          <a:sp3d z="120650" extrusionH="762000" contourW="6350" prstMaterial="softEdge">
            <a:bevelT w="82550" h="63500" prst="divot"/>
            <a:bevelB w="361950" h="82550"/>
          </a:sp3d>
        </p:spPr>
      </p:pic>
      <p:sp>
        <p:nvSpPr>
          <p:cNvPr id="12" name="Прямоугольник 11"/>
          <p:cNvSpPr/>
          <p:nvPr/>
        </p:nvSpPr>
        <p:spPr>
          <a:xfrm>
            <a:off x="6084168" y="5517232"/>
            <a:ext cx="305983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Georgia" pitchFamily="18" charset="0"/>
              </a:rPr>
              <a:t> Литература русского зарубежья: Антология в 6-ти т.: Т. 1: Кн. 1-я: 1920 – 1925 / </a:t>
            </a:r>
            <a:r>
              <a:rPr lang="en-US" sz="1400" dirty="0" smtClean="0">
                <a:latin typeface="Georgia" pitchFamily="18" charset="0"/>
              </a:rPr>
              <a:t>[</a:t>
            </a:r>
            <a:r>
              <a:rPr lang="ru-RU" sz="1400" dirty="0" smtClean="0">
                <a:latin typeface="Georgia" pitchFamily="18" charset="0"/>
              </a:rPr>
              <a:t>сост. В.В. Лавров</a:t>
            </a:r>
            <a:r>
              <a:rPr lang="en-US" sz="1400" dirty="0" smtClean="0">
                <a:latin typeface="Georgia" pitchFamily="18" charset="0"/>
              </a:rPr>
              <a:t>]</a:t>
            </a:r>
            <a:r>
              <a:rPr lang="ru-RU" sz="1400" dirty="0" smtClean="0">
                <a:latin typeface="Georgia" pitchFamily="18" charset="0"/>
              </a:rPr>
              <a:t>. – М.: Книга, 1990. – 432 с.</a:t>
            </a: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</TotalTime>
  <Words>3017</Words>
  <Application>Microsoft Office PowerPoint</Application>
  <PresentationFormat>Экран (4:3)</PresentationFormat>
  <Paragraphs>181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  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«Из данного кусочка жизни в «Траутенаухауз» ярче всего запомнился пустяк – это вот ежеутренний взгляд вниз и потом вокруг, на чистенькую и безликую солнечную улицу с ранними неторопливыми прохожими, и это вот ощущение приостановившейся мимолётности, транзитности окружающего и той неподвластности ему, которая и позволяла рассматривать его отвлечённо и независимо, без боли любования или отрицания...» (Ариадна Эфрон «Марина Цветаева»). 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МУК ТБС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Берлинский период русской культуры 20 века</dc:title>
  <dc:creator>Иванова Е.А.</dc:creator>
  <cp:lastModifiedBy>МУК ТБС</cp:lastModifiedBy>
  <cp:revision>318</cp:revision>
  <dcterms:created xsi:type="dcterms:W3CDTF">2012-10-29T15:53:12Z</dcterms:created>
  <dcterms:modified xsi:type="dcterms:W3CDTF">2013-02-07T08:47:49Z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